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601" r:id="rId2"/>
    <p:sldId id="581" r:id="rId3"/>
    <p:sldId id="582" r:id="rId4"/>
    <p:sldId id="594" r:id="rId5"/>
    <p:sldId id="580" r:id="rId6"/>
    <p:sldId id="583" r:id="rId7"/>
    <p:sldId id="588" r:id="rId8"/>
    <p:sldId id="605" r:id="rId9"/>
    <p:sldId id="595" r:id="rId10"/>
    <p:sldId id="586" r:id="rId11"/>
    <p:sldId id="602" r:id="rId12"/>
    <p:sldId id="607" r:id="rId13"/>
  </p:sldIdLst>
  <p:sldSz cx="9144000" cy="6858000" type="screen4x3"/>
  <p:notesSz cx="6669088" cy="9926638"/>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9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74B"/>
    <a:srgbClr val="211F53"/>
    <a:srgbClr val="84D0F4"/>
    <a:srgbClr val="B0ABC2"/>
    <a:srgbClr val="8E0E64"/>
    <a:srgbClr val="1A1740"/>
    <a:srgbClr val="1A1719"/>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8" autoAdjust="0"/>
    <p:restoredTop sz="93040" autoAdjust="0"/>
  </p:normalViewPr>
  <p:slideViewPr>
    <p:cSldViewPr snapToGrid="0">
      <p:cViewPr>
        <p:scale>
          <a:sx n="70" d="100"/>
          <a:sy n="70" d="100"/>
        </p:scale>
        <p:origin x="408" y="38"/>
      </p:cViewPr>
      <p:guideLst>
        <p:guide orient="horz" pos="2160"/>
        <p:guide pos="39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notesViewPr>
    <p:cSldViewPr snapToGrid="0">
      <p:cViewPr>
        <p:scale>
          <a:sx n="100" d="100"/>
          <a:sy n="100" d="100"/>
        </p:scale>
        <p:origin x="2148" y="-1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515" cy="496732"/>
          </a:xfrm>
          <a:prstGeom prst="rect">
            <a:avLst/>
          </a:prstGeom>
        </p:spPr>
        <p:txBody>
          <a:bodyPr vert="horz" lIns="91440" tIns="45720" rIns="91440" bIns="45720" rtlCol="0"/>
          <a:lstStyle>
            <a:lvl1pPr algn="l" fontAlgn="auto">
              <a:spcBef>
                <a:spcPts val="0"/>
              </a:spcBef>
              <a:spcAft>
                <a:spcPts val="0"/>
              </a:spcAft>
              <a:buFontTx/>
              <a:buNone/>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777002" y="0"/>
            <a:ext cx="2890514" cy="496732"/>
          </a:xfrm>
          <a:prstGeom prst="rect">
            <a:avLst/>
          </a:prstGeom>
        </p:spPr>
        <p:txBody>
          <a:bodyPr vert="horz" lIns="91440" tIns="45720" rIns="91440" bIns="45720" rtlCol="0"/>
          <a:lstStyle>
            <a:lvl1pPr algn="r" fontAlgn="auto">
              <a:spcBef>
                <a:spcPts val="0"/>
              </a:spcBef>
              <a:spcAft>
                <a:spcPts val="0"/>
              </a:spcAft>
              <a:buFontTx/>
              <a:buNone/>
              <a:defRPr sz="1200">
                <a:latin typeface="+mn-lt"/>
                <a:cs typeface="+mn-cs"/>
              </a:defRPr>
            </a:lvl1pPr>
          </a:lstStyle>
          <a:p>
            <a:pPr>
              <a:defRPr/>
            </a:pPr>
            <a:fld id="{A1FA2DBD-F8CD-45D8-83A9-816FD48A2B2A}" type="datetimeFigureOut">
              <a:rPr lang="en-US"/>
              <a:pPr>
                <a:defRPr/>
              </a:pPr>
              <a:t>11/17/2015</a:t>
            </a:fld>
            <a:endParaRPr lang="en-US" dirty="0"/>
          </a:p>
        </p:txBody>
      </p:sp>
      <p:sp>
        <p:nvSpPr>
          <p:cNvPr id="4" name="Footer Placeholder 3"/>
          <p:cNvSpPr>
            <a:spLocks noGrp="1"/>
          </p:cNvSpPr>
          <p:nvPr>
            <p:ph type="ftr" sz="quarter" idx="2"/>
          </p:nvPr>
        </p:nvSpPr>
        <p:spPr>
          <a:xfrm>
            <a:off x="0" y="9428309"/>
            <a:ext cx="2890515" cy="496731"/>
          </a:xfrm>
          <a:prstGeom prst="rect">
            <a:avLst/>
          </a:prstGeom>
        </p:spPr>
        <p:txBody>
          <a:bodyPr vert="horz" lIns="91440" tIns="45720" rIns="91440" bIns="45720" rtlCol="0" anchor="b"/>
          <a:lstStyle>
            <a:lvl1pPr algn="l" fontAlgn="auto">
              <a:spcBef>
                <a:spcPts val="0"/>
              </a:spcBef>
              <a:spcAft>
                <a:spcPts val="0"/>
              </a:spcAft>
              <a:buFontTx/>
              <a:buNone/>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777002" y="9428309"/>
            <a:ext cx="2890514" cy="496731"/>
          </a:xfrm>
          <a:prstGeom prst="rect">
            <a:avLst/>
          </a:prstGeom>
        </p:spPr>
        <p:txBody>
          <a:bodyPr vert="horz" wrap="square" lIns="91440" tIns="45720" rIns="91440" bIns="45720" numCol="1" anchor="b" anchorCtr="0" compatLnSpc="1">
            <a:prstTxWarp prst="textNoShape">
              <a:avLst/>
            </a:prstTxWarp>
          </a:bodyPr>
          <a:lstStyle>
            <a:lvl1pPr algn="r">
              <a:buFontTx/>
              <a:buNone/>
              <a:defRPr sz="1200">
                <a:latin typeface="Calibri" panose="020F0502020204030204" pitchFamily="34" charset="0"/>
                <a:cs typeface="Arial" panose="020B0604020202020204" pitchFamily="34" charset="0"/>
              </a:defRPr>
            </a:lvl1pPr>
          </a:lstStyle>
          <a:p>
            <a:pPr>
              <a:defRPr/>
            </a:pPr>
            <a:fld id="{95CBD047-D6E7-4002-8985-E6059372F9F5}" type="slidenum">
              <a:rPr lang="en-US" altLang="en-US"/>
              <a:pPr>
                <a:defRPr/>
              </a:pPr>
              <a:t>‹#›</a:t>
            </a:fld>
            <a:endParaRPr lang="en-US" altLang="en-US" dirty="0"/>
          </a:p>
        </p:txBody>
      </p:sp>
    </p:spTree>
    <p:extLst>
      <p:ext uri="{BB962C8B-B14F-4D97-AF65-F5344CB8AC3E}">
        <p14:creationId xmlns:p14="http://schemas.microsoft.com/office/powerpoint/2010/main" val="3102834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515" cy="496732"/>
          </a:xfrm>
          <a:prstGeom prst="rect">
            <a:avLst/>
          </a:prstGeom>
        </p:spPr>
        <p:txBody>
          <a:bodyPr vert="horz" lIns="91440" tIns="45720" rIns="91440" bIns="45720" rtlCol="0"/>
          <a:lstStyle>
            <a:lvl1pPr algn="l" fontAlgn="auto">
              <a:spcBef>
                <a:spcPts val="0"/>
              </a:spcBef>
              <a:spcAft>
                <a:spcPts val="0"/>
              </a:spcAft>
              <a:buFontTx/>
              <a:buNone/>
              <a:defRPr sz="1200">
                <a:latin typeface="+mn-lt"/>
                <a:cs typeface="+mn-cs"/>
              </a:defRPr>
            </a:lvl1pPr>
          </a:lstStyle>
          <a:p>
            <a:pPr>
              <a:defRPr/>
            </a:pPr>
            <a:endParaRPr lang="en-US" dirty="0"/>
          </a:p>
        </p:txBody>
      </p:sp>
      <p:sp>
        <p:nvSpPr>
          <p:cNvPr id="3" name="Date Placeholder 2"/>
          <p:cNvSpPr>
            <a:spLocks noGrp="1"/>
          </p:cNvSpPr>
          <p:nvPr>
            <p:ph type="dt" idx="1"/>
          </p:nvPr>
        </p:nvSpPr>
        <p:spPr>
          <a:xfrm>
            <a:off x="3777002" y="0"/>
            <a:ext cx="2890514" cy="496732"/>
          </a:xfrm>
          <a:prstGeom prst="rect">
            <a:avLst/>
          </a:prstGeom>
        </p:spPr>
        <p:txBody>
          <a:bodyPr vert="horz" lIns="91440" tIns="45720" rIns="91440" bIns="45720" rtlCol="0"/>
          <a:lstStyle>
            <a:lvl1pPr algn="r" fontAlgn="auto">
              <a:spcBef>
                <a:spcPts val="0"/>
              </a:spcBef>
              <a:spcAft>
                <a:spcPts val="0"/>
              </a:spcAft>
              <a:buFontTx/>
              <a:buNone/>
              <a:defRPr sz="1200">
                <a:latin typeface="+mn-lt"/>
                <a:cs typeface="+mn-cs"/>
              </a:defRPr>
            </a:lvl1pPr>
          </a:lstStyle>
          <a:p>
            <a:pPr>
              <a:defRPr/>
            </a:pPr>
            <a:fld id="{B0156B59-2696-4391-851A-8BD863AAD432}" type="datetimeFigureOut">
              <a:rPr lang="en-US"/>
              <a:pPr>
                <a:defRPr/>
              </a:pPr>
              <a:t>11/17/2015</a:t>
            </a:fld>
            <a:endParaRPr lang="en-US" dirty="0"/>
          </a:p>
        </p:txBody>
      </p:sp>
      <p:sp>
        <p:nvSpPr>
          <p:cNvPr id="4" name="Slide Image Placeholder 3"/>
          <p:cNvSpPr>
            <a:spLocks noGrp="1" noRot="1" noChangeAspect="1"/>
          </p:cNvSpPr>
          <p:nvPr>
            <p:ph type="sldImg" idx="2"/>
          </p:nvPr>
        </p:nvSpPr>
        <p:spPr>
          <a:xfrm>
            <a:off x="8540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66437" y="4714953"/>
            <a:ext cx="5336214" cy="4467387"/>
          </a:xfrm>
          <a:prstGeom prst="rect">
            <a:avLst/>
          </a:prstGeom>
        </p:spPr>
        <p:txBody>
          <a:bodyPr vert="horz" lIns="91440" tIns="45720" rIns="91440" bIns="45720" rtlCol="0">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US" noProof="0"/>
          </a:p>
        </p:txBody>
      </p:sp>
      <p:sp>
        <p:nvSpPr>
          <p:cNvPr id="6" name="Footer Placeholder 5"/>
          <p:cNvSpPr>
            <a:spLocks noGrp="1"/>
          </p:cNvSpPr>
          <p:nvPr>
            <p:ph type="ftr" sz="quarter" idx="4"/>
          </p:nvPr>
        </p:nvSpPr>
        <p:spPr>
          <a:xfrm>
            <a:off x="0" y="9428309"/>
            <a:ext cx="2890515" cy="496731"/>
          </a:xfrm>
          <a:prstGeom prst="rect">
            <a:avLst/>
          </a:prstGeom>
        </p:spPr>
        <p:txBody>
          <a:bodyPr vert="horz" lIns="91440" tIns="45720" rIns="91440" bIns="45720" rtlCol="0" anchor="b"/>
          <a:lstStyle>
            <a:lvl1pPr algn="l" fontAlgn="auto">
              <a:spcBef>
                <a:spcPts val="0"/>
              </a:spcBef>
              <a:spcAft>
                <a:spcPts val="0"/>
              </a:spcAft>
              <a:buFontTx/>
              <a:buNone/>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777002" y="9428309"/>
            <a:ext cx="2890514" cy="496731"/>
          </a:xfrm>
          <a:prstGeom prst="rect">
            <a:avLst/>
          </a:prstGeom>
        </p:spPr>
        <p:txBody>
          <a:bodyPr vert="horz" wrap="square" lIns="91440" tIns="45720" rIns="91440" bIns="45720" numCol="1" anchor="b" anchorCtr="0" compatLnSpc="1">
            <a:prstTxWarp prst="textNoShape">
              <a:avLst/>
            </a:prstTxWarp>
          </a:bodyPr>
          <a:lstStyle>
            <a:lvl1pPr algn="r">
              <a:buFontTx/>
              <a:buNone/>
              <a:defRPr sz="1200">
                <a:latin typeface="Calibri" panose="020F0502020204030204" pitchFamily="34" charset="0"/>
                <a:cs typeface="Arial" panose="020B0604020202020204" pitchFamily="34" charset="0"/>
              </a:defRPr>
            </a:lvl1pPr>
          </a:lstStyle>
          <a:p>
            <a:pPr>
              <a:defRPr/>
            </a:pPr>
            <a:fld id="{B3C773B5-2FAD-4E0D-842C-F965BF886EF7}" type="slidenum">
              <a:rPr lang="en-US" altLang="en-US"/>
              <a:pPr>
                <a:defRPr/>
              </a:pPr>
              <a:t>‹#›</a:t>
            </a:fld>
            <a:endParaRPr lang="en-US" altLang="en-US" dirty="0"/>
          </a:p>
        </p:txBody>
      </p:sp>
    </p:spTree>
    <p:extLst>
      <p:ext uri="{BB962C8B-B14F-4D97-AF65-F5344CB8AC3E}">
        <p14:creationId xmlns:p14="http://schemas.microsoft.com/office/powerpoint/2010/main" val="200956123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
        <p:nvSpPr>
          <p:cNvPr id="14339" name="Slide Number Placeholder 3"/>
          <p:cNvSpPr>
            <a:spLocks noGrp="1"/>
          </p:cNvSpPr>
          <p:nvPr>
            <p:ph type="sldNum" sz="quarter" idx="5"/>
          </p:nvPr>
        </p:nvSpPr>
        <p:spPr bwMode="auto">
          <a:noFill/>
          <a:ln>
            <a:miter lim="800000"/>
            <a:headEnd/>
            <a:tailEnd/>
          </a:ln>
        </p:spPr>
        <p:txBody>
          <a:bodyPr/>
          <a:lstStyle/>
          <a:p>
            <a:fld id="{F078F604-29A9-42CB-BAC0-DEA7AAA14528}" type="slidenum">
              <a:rPr lang="en-US" altLang="en-US" smtClean="0">
                <a:cs typeface="Arial" charset="0"/>
              </a:rPr>
              <a:pPr/>
              <a:t>1</a:t>
            </a:fld>
            <a:endParaRPr lang="en-US" altLang="en-US" smtClean="0">
              <a:cs typeface="Arial" charset="0"/>
            </a:endParaRPr>
          </a:p>
        </p:txBody>
      </p:sp>
    </p:spTree>
    <p:extLst>
      <p:ext uri="{BB962C8B-B14F-4D97-AF65-F5344CB8AC3E}">
        <p14:creationId xmlns:p14="http://schemas.microsoft.com/office/powerpoint/2010/main" val="4088315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10</a:t>
            </a:fld>
            <a:endParaRPr lang="en-US" altLang="en-US" dirty="0" smtClean="0">
              <a:cs typeface="Arial" charset="0"/>
            </a:endParaRPr>
          </a:p>
        </p:txBody>
      </p:sp>
    </p:spTree>
    <p:extLst>
      <p:ext uri="{BB962C8B-B14F-4D97-AF65-F5344CB8AC3E}">
        <p14:creationId xmlns:p14="http://schemas.microsoft.com/office/powerpoint/2010/main" val="37859195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11</a:t>
            </a:fld>
            <a:endParaRPr lang="en-US" altLang="en-US" dirty="0" smtClean="0">
              <a:cs typeface="Arial" charset="0"/>
            </a:endParaRPr>
          </a:p>
        </p:txBody>
      </p:sp>
    </p:spTree>
    <p:extLst>
      <p:ext uri="{BB962C8B-B14F-4D97-AF65-F5344CB8AC3E}">
        <p14:creationId xmlns:p14="http://schemas.microsoft.com/office/powerpoint/2010/main" val="1864664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
        <p:nvSpPr>
          <p:cNvPr id="16387" name="Slide Number Placeholder 3"/>
          <p:cNvSpPr>
            <a:spLocks noGrp="1"/>
          </p:cNvSpPr>
          <p:nvPr>
            <p:ph type="sldNum" sz="quarter" idx="5"/>
          </p:nvPr>
        </p:nvSpPr>
        <p:spPr bwMode="auto">
          <a:noFill/>
          <a:ln>
            <a:miter lim="800000"/>
            <a:headEnd/>
            <a:tailEnd/>
          </a:ln>
        </p:spPr>
        <p:txBody>
          <a:bodyPr/>
          <a:lstStyle/>
          <a:p>
            <a:fld id="{3B3BD820-869D-4BCD-AD45-41F6A0C1440B}" type="slidenum">
              <a:rPr lang="en-US" altLang="en-US" smtClean="0">
                <a:cs typeface="Arial" charset="0"/>
              </a:rPr>
              <a:pPr/>
              <a:t>12</a:t>
            </a:fld>
            <a:endParaRPr lang="en-US" altLang="en-US" smtClean="0">
              <a:cs typeface="Arial" charset="0"/>
            </a:endParaRPr>
          </a:p>
        </p:txBody>
      </p:sp>
    </p:spTree>
    <p:extLst>
      <p:ext uri="{BB962C8B-B14F-4D97-AF65-F5344CB8AC3E}">
        <p14:creationId xmlns:p14="http://schemas.microsoft.com/office/powerpoint/2010/main" val="888950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2</a:t>
            </a:fld>
            <a:endParaRPr lang="en-US" altLang="en-US" dirty="0" smtClean="0">
              <a:cs typeface="Arial" charset="0"/>
            </a:endParaRPr>
          </a:p>
        </p:txBody>
      </p:sp>
    </p:spTree>
    <p:extLst>
      <p:ext uri="{BB962C8B-B14F-4D97-AF65-F5344CB8AC3E}">
        <p14:creationId xmlns:p14="http://schemas.microsoft.com/office/powerpoint/2010/main" val="1836086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3</a:t>
            </a:fld>
            <a:endParaRPr lang="en-US" altLang="en-US" dirty="0" smtClean="0">
              <a:cs typeface="Arial" charset="0"/>
            </a:endParaRPr>
          </a:p>
        </p:txBody>
      </p:sp>
    </p:spTree>
    <p:extLst>
      <p:ext uri="{BB962C8B-B14F-4D97-AF65-F5344CB8AC3E}">
        <p14:creationId xmlns:p14="http://schemas.microsoft.com/office/powerpoint/2010/main" val="3539835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4</a:t>
            </a:fld>
            <a:endParaRPr lang="en-US" altLang="en-US" dirty="0" smtClean="0">
              <a:cs typeface="Arial" charset="0"/>
            </a:endParaRPr>
          </a:p>
        </p:txBody>
      </p:sp>
    </p:spTree>
    <p:extLst>
      <p:ext uri="{BB962C8B-B14F-4D97-AF65-F5344CB8AC3E}">
        <p14:creationId xmlns:p14="http://schemas.microsoft.com/office/powerpoint/2010/main" val="3154740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5</a:t>
            </a:fld>
            <a:endParaRPr lang="en-US" altLang="en-US" dirty="0" smtClean="0">
              <a:cs typeface="Arial" charset="0"/>
            </a:endParaRPr>
          </a:p>
        </p:txBody>
      </p:sp>
    </p:spTree>
    <p:extLst>
      <p:ext uri="{BB962C8B-B14F-4D97-AF65-F5344CB8AC3E}">
        <p14:creationId xmlns:p14="http://schemas.microsoft.com/office/powerpoint/2010/main" val="1563991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altLang="zh-CN" dirty="0" smtClean="0"/>
              <a:t>Surprise!</a:t>
            </a:r>
            <a:r>
              <a:rPr lang="en-US" altLang="zh-CN" baseline="0" dirty="0" smtClean="0"/>
              <a:t>  </a:t>
            </a:r>
            <a:r>
              <a:rPr lang="zh-CN" altLang="en-US" baseline="0" dirty="0" smtClean="0"/>
              <a:t>没想到吧？</a:t>
            </a:r>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6</a:t>
            </a:fld>
            <a:endParaRPr lang="en-US" altLang="en-US" dirty="0" smtClean="0">
              <a:cs typeface="Arial" charset="0"/>
            </a:endParaRPr>
          </a:p>
        </p:txBody>
      </p:sp>
    </p:spTree>
    <p:extLst>
      <p:ext uri="{BB962C8B-B14F-4D97-AF65-F5344CB8AC3E}">
        <p14:creationId xmlns:p14="http://schemas.microsoft.com/office/powerpoint/2010/main" val="1455126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7</a:t>
            </a:fld>
            <a:endParaRPr lang="en-US" altLang="en-US" dirty="0" smtClean="0">
              <a:cs typeface="Arial" charset="0"/>
            </a:endParaRPr>
          </a:p>
        </p:txBody>
      </p:sp>
    </p:spTree>
    <p:extLst>
      <p:ext uri="{BB962C8B-B14F-4D97-AF65-F5344CB8AC3E}">
        <p14:creationId xmlns:p14="http://schemas.microsoft.com/office/powerpoint/2010/main" val="1280491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8</a:t>
            </a:fld>
            <a:endParaRPr lang="en-US" altLang="en-US" dirty="0" smtClean="0">
              <a:cs typeface="Arial" charset="0"/>
            </a:endParaRPr>
          </a:p>
        </p:txBody>
      </p:sp>
    </p:spTree>
    <p:extLst>
      <p:ext uri="{BB962C8B-B14F-4D97-AF65-F5344CB8AC3E}">
        <p14:creationId xmlns:p14="http://schemas.microsoft.com/office/powerpoint/2010/main" val="331504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normAutofit/>
          </a:bodyPr>
          <a:lstStyle/>
          <a:p>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50FBB2C1-6D19-4C85-A774-4980B0C0BE29}" type="slidenum">
              <a:rPr lang="en-US" altLang="en-US" smtClean="0">
                <a:cs typeface="Arial" charset="0"/>
              </a:rPr>
              <a:pPr/>
              <a:t>9</a:t>
            </a:fld>
            <a:endParaRPr lang="en-US" altLang="en-US" dirty="0" smtClean="0">
              <a:cs typeface="Arial" charset="0"/>
            </a:endParaRPr>
          </a:p>
        </p:txBody>
      </p:sp>
    </p:spTree>
    <p:extLst>
      <p:ext uri="{BB962C8B-B14F-4D97-AF65-F5344CB8AC3E}">
        <p14:creationId xmlns:p14="http://schemas.microsoft.com/office/powerpoint/2010/main" val="29903764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JOBS\01884%20Bfife%20IFIS%20Powerpoint\Links\sliced%20appleFSTA.jpg" TargetMode="External"/><Relationship Id="rId7" Type="http://schemas.openxmlformats.org/officeDocument/2006/relationships/image" Target="file:///\\localhost\JOBS\01848%20IFIS%20Branding\IFIS%20Final%20Art\IFIS%20Master%20Art%20PACK\JPEG%20Logos\IFIS\Colour\IFIS%20Master%20cmyk%20300dpi.jpg" TargetMode="External"/><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3.jpeg"/><Relationship Id="rId5" Type="http://schemas.openxmlformats.org/officeDocument/2006/relationships/image" Target="file:///\\localhost\JOBS\01884%20Bfife%20IFIS%20Powerpoint\Links\FSTA%20Logo+StrapRGB.png" TargetMode="Externa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file:///\\localhost\JOBS\01884%20Bfife%20IFIS%20Powerpoint\Links\GreyFooter.jpg" TargetMode="External"/><Relationship Id="rId7" Type="http://schemas.openxmlformats.org/officeDocument/2006/relationships/image" Target="file:///\\localhost\JOBS\01884%20Bfife%20IFIS%20Powerpoint\Links\IFIS%20LogoSmall.png" TargetMode="External"/><Relationship Id="rId2" Type="http://schemas.openxmlformats.org/officeDocument/2006/relationships/image" Target="../media/image4.jpe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file:///\\localhost\JOBS\01884%20Bfife%20IFIS%20Powerpoint\Links\GreyBanner.jpg" TargetMode="External"/><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pic>
        <p:nvPicPr>
          <p:cNvPr id="6" name="sliced appleFSTA.jpg" descr="/JOBS/01884 Bfife IFIS Powerpoint/Links/sliced appleFSTA.jpg"/>
          <p:cNvPicPr>
            <a:picLocks noChangeAspect="1"/>
          </p:cNvPicPr>
          <p:nvPr userDrawn="1"/>
        </p:nvPicPr>
        <p:blipFill>
          <a:blip r:embed="rId2" r:link="rId3"/>
          <a:srcRect/>
          <a:stretch>
            <a:fillRect/>
          </a:stretch>
        </p:blipFill>
        <p:spPr bwMode="auto">
          <a:xfrm>
            <a:off x="4683125" y="3741738"/>
            <a:ext cx="4037013" cy="2825750"/>
          </a:xfrm>
          <a:prstGeom prst="rect">
            <a:avLst/>
          </a:prstGeom>
          <a:noFill/>
          <a:ln w="9525">
            <a:noFill/>
            <a:miter lim="800000"/>
            <a:headEnd/>
            <a:tailEnd/>
          </a:ln>
        </p:spPr>
      </p:pic>
      <p:pic>
        <p:nvPicPr>
          <p:cNvPr id="7" name="FSTA Logo+StrapRGB.png" descr="/JOBS/01884 Bfife IFIS Powerpoint/Links/FSTA Logo+StrapRGB.png"/>
          <p:cNvPicPr>
            <a:picLocks noChangeAspect="1"/>
          </p:cNvPicPr>
          <p:nvPr userDrawn="1"/>
        </p:nvPicPr>
        <p:blipFill>
          <a:blip r:embed="rId4" r:link="rId5"/>
          <a:srcRect/>
          <a:stretch>
            <a:fillRect/>
          </a:stretch>
        </p:blipFill>
        <p:spPr bwMode="auto">
          <a:xfrm>
            <a:off x="7678738" y="6045200"/>
            <a:ext cx="1270000" cy="604838"/>
          </a:xfrm>
          <a:prstGeom prst="rect">
            <a:avLst/>
          </a:prstGeom>
          <a:noFill/>
          <a:ln w="9525">
            <a:noFill/>
            <a:miter lim="800000"/>
            <a:headEnd/>
            <a:tailEnd/>
          </a:ln>
        </p:spPr>
      </p:pic>
      <p:pic>
        <p:nvPicPr>
          <p:cNvPr id="8" name="IFIS Master cmyk 300dpi.jpg" descr="/JOBS/01848 IFIS Branding/IFIS Final Art/IFIS Master Art PACK/JPEG Logos/IFIS/Colour/IFIS Master cmyk 300dpi.jpg"/>
          <p:cNvPicPr>
            <a:picLocks noChangeAspect="1"/>
          </p:cNvPicPr>
          <p:nvPr userDrawn="1"/>
        </p:nvPicPr>
        <p:blipFill>
          <a:blip r:embed="rId6" r:link="rId7"/>
          <a:srcRect/>
          <a:stretch>
            <a:fillRect/>
          </a:stretch>
        </p:blipFill>
        <p:spPr bwMode="auto">
          <a:xfrm>
            <a:off x="422275" y="779463"/>
            <a:ext cx="3087688" cy="828675"/>
          </a:xfrm>
          <a:prstGeom prst="rect">
            <a:avLst/>
          </a:prstGeom>
          <a:noFill/>
          <a:ln w="9525">
            <a:noFill/>
            <a:miter lim="800000"/>
            <a:headEnd/>
            <a:tailEnd/>
          </a:ln>
        </p:spPr>
      </p:pic>
      <p:sp>
        <p:nvSpPr>
          <p:cNvPr id="14" name="Title 1"/>
          <p:cNvSpPr>
            <a:spLocks noGrp="1"/>
          </p:cNvSpPr>
          <p:nvPr>
            <p:ph type="ctrTitle"/>
          </p:nvPr>
        </p:nvSpPr>
        <p:spPr>
          <a:xfrm>
            <a:off x="499533" y="2222306"/>
            <a:ext cx="7772400" cy="741032"/>
          </a:xfrm>
        </p:spPr>
        <p:txBody>
          <a:bodyPr anchor="t">
            <a:noAutofit/>
          </a:bodyPr>
          <a:lstStyle>
            <a:lvl1pPr algn="l">
              <a:defRPr sz="3800" b="1" i="0" cap="all">
                <a:solidFill>
                  <a:srgbClr val="84D0F4"/>
                </a:solidFill>
                <a:latin typeface="Helvetica"/>
                <a:cs typeface="Helvetica"/>
              </a:defRPr>
            </a:lvl1pPr>
          </a:lstStyle>
          <a:p>
            <a:r>
              <a:rPr lang="en-GB" dirty="0" smtClean="0"/>
              <a:t>Click to edit Master title</a:t>
            </a:r>
            <a:endParaRPr lang="en-US" dirty="0"/>
          </a:p>
        </p:txBody>
      </p:sp>
      <p:sp>
        <p:nvSpPr>
          <p:cNvPr id="15" name="Subtitle 2"/>
          <p:cNvSpPr>
            <a:spLocks noGrp="1"/>
          </p:cNvSpPr>
          <p:nvPr>
            <p:ph type="subTitle" idx="1"/>
          </p:nvPr>
        </p:nvSpPr>
        <p:spPr>
          <a:xfrm>
            <a:off x="508001" y="2825603"/>
            <a:ext cx="7763932" cy="577996"/>
          </a:xfrm>
          <a:prstGeom prst="rect">
            <a:avLst/>
          </a:prstGeom>
        </p:spPr>
        <p:txBody>
          <a:bodyPr/>
          <a:lstStyle>
            <a:lvl1pPr marL="0" indent="0" algn="l">
              <a:buNone/>
              <a:defRPr sz="2800" b="0" cap="none">
                <a:solidFill>
                  <a:srgbClr val="142562"/>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16" name="Text Placeholder 13"/>
          <p:cNvSpPr>
            <a:spLocks noGrp="1"/>
          </p:cNvSpPr>
          <p:nvPr>
            <p:ph type="body" sz="quarter" idx="10"/>
          </p:nvPr>
        </p:nvSpPr>
        <p:spPr>
          <a:xfrm>
            <a:off x="522818" y="3810000"/>
            <a:ext cx="3972982" cy="508000"/>
          </a:xfrm>
          <a:prstGeom prst="rect">
            <a:avLst/>
          </a:prstGeom>
        </p:spPr>
        <p:txBody>
          <a:bodyPr>
            <a:noAutofit/>
          </a:bodyPr>
          <a:lstStyle>
            <a:lvl1pPr>
              <a:buFontTx/>
              <a:buNone/>
              <a:defRPr sz="2400" b="1" cap="all">
                <a:solidFill>
                  <a:srgbClr val="8E0E64"/>
                </a:solidFill>
                <a:latin typeface="Helvetica"/>
                <a:cs typeface="Helvetica"/>
              </a:defRPr>
            </a:lvl1pPr>
          </a:lstStyle>
          <a:p>
            <a:pPr lvl="0"/>
            <a:r>
              <a:rPr lang="en-US" dirty="0" smtClean="0"/>
              <a:t>Click to edit Master text styles</a:t>
            </a:r>
          </a:p>
        </p:txBody>
      </p:sp>
      <p:sp>
        <p:nvSpPr>
          <p:cNvPr id="17" name="Text Placeholder 13"/>
          <p:cNvSpPr>
            <a:spLocks noGrp="1"/>
          </p:cNvSpPr>
          <p:nvPr>
            <p:ph type="body" sz="quarter" idx="11"/>
          </p:nvPr>
        </p:nvSpPr>
        <p:spPr>
          <a:xfrm>
            <a:off x="531282" y="4240380"/>
            <a:ext cx="3939118" cy="476429"/>
          </a:xfrm>
          <a:prstGeom prst="rect">
            <a:avLst/>
          </a:prstGeom>
        </p:spPr>
        <p:txBody>
          <a:bodyPr>
            <a:noAutofit/>
          </a:bodyPr>
          <a:lstStyle>
            <a:lvl1pPr>
              <a:buFontTx/>
              <a:buNone/>
              <a:defRPr sz="2400" b="0" cap="none">
                <a:solidFill>
                  <a:srgbClr val="828386"/>
                </a:solidFill>
                <a:latin typeface="Helvetica"/>
                <a:cs typeface="Helvetica"/>
              </a:defRPr>
            </a:lvl1pPr>
          </a:lstStyle>
          <a:p>
            <a:pPr lvl="0"/>
            <a:r>
              <a:rPr lang="en-US" dirty="0"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3" name="GreyFooter.jpg" descr="/JOBS/01884 Bfife IFIS Powerpoint/Links/GreyFooter.jpg"/>
          <p:cNvPicPr>
            <a:picLocks noChangeAspect="1"/>
          </p:cNvPicPr>
          <p:nvPr userDrawn="1"/>
        </p:nvPicPr>
        <p:blipFill>
          <a:blip r:embed="rId2" r:link="rId3"/>
          <a:srcRect/>
          <a:stretch>
            <a:fillRect/>
          </a:stretch>
        </p:blipFill>
        <p:spPr bwMode="auto">
          <a:xfrm>
            <a:off x="0" y="6019800"/>
            <a:ext cx="9144000" cy="836613"/>
          </a:xfrm>
          <a:prstGeom prst="rect">
            <a:avLst/>
          </a:prstGeom>
          <a:noFill/>
          <a:ln w="9525">
            <a:noFill/>
            <a:miter lim="800000"/>
            <a:headEnd/>
            <a:tailEnd/>
          </a:ln>
        </p:spPr>
      </p:pic>
      <p:pic>
        <p:nvPicPr>
          <p:cNvPr id="4" name="GreyBanner.jpg" descr="/JOBS/01884 Bfife IFIS Powerpoint/Links/GreyBanner.jpg"/>
          <p:cNvPicPr>
            <a:picLocks noChangeAspect="1"/>
          </p:cNvPicPr>
          <p:nvPr userDrawn="1"/>
        </p:nvPicPr>
        <p:blipFill>
          <a:blip r:embed="rId4" r:link="rId5"/>
          <a:srcRect/>
          <a:stretch>
            <a:fillRect/>
          </a:stretch>
        </p:blipFill>
        <p:spPr bwMode="auto">
          <a:xfrm>
            <a:off x="0" y="0"/>
            <a:ext cx="9144000" cy="641350"/>
          </a:xfrm>
          <a:prstGeom prst="rect">
            <a:avLst/>
          </a:prstGeom>
          <a:noFill/>
          <a:ln w="9525">
            <a:noFill/>
            <a:miter lim="800000"/>
            <a:headEnd/>
            <a:tailEnd/>
          </a:ln>
        </p:spPr>
      </p:pic>
      <p:sp>
        <p:nvSpPr>
          <p:cNvPr id="5" name="Rectangle 25"/>
          <p:cNvSpPr/>
          <p:nvPr userDrawn="1"/>
        </p:nvSpPr>
        <p:spPr>
          <a:xfrm>
            <a:off x="7162800" y="6311900"/>
            <a:ext cx="1728788" cy="457200"/>
          </a:xfrm>
          <a:prstGeom prst="rect">
            <a:avLst/>
          </a:prstGeom>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defRPr/>
            </a:pPr>
            <a:r>
              <a:rPr lang="en-US" altLang="en-US" sz="1200" dirty="0">
                <a:solidFill>
                  <a:srgbClr val="828386"/>
                </a:solidFill>
                <a:latin typeface="Calibri" panose="020F0502020204030204" pitchFamily="34" charset="0"/>
              </a:rPr>
              <a:t>www.ifis.org </a:t>
            </a:r>
            <a:br>
              <a:rPr lang="en-US" altLang="en-US" sz="1200" dirty="0">
                <a:solidFill>
                  <a:srgbClr val="828386"/>
                </a:solidFill>
                <a:latin typeface="Calibri" panose="020F0502020204030204" pitchFamily="34" charset="0"/>
              </a:rPr>
            </a:br>
            <a:r>
              <a:rPr lang="en-US" altLang="en-US" sz="1200" dirty="0">
                <a:solidFill>
                  <a:srgbClr val="828386"/>
                </a:solidFill>
                <a:latin typeface="Calibri" panose="020F0502020204030204" pitchFamily="34" charset="0"/>
              </a:rPr>
              <a:t>© IFIS </a:t>
            </a:r>
            <a:r>
              <a:rPr lang="en-US" altLang="en-US" sz="1200" dirty="0" smtClean="0">
                <a:solidFill>
                  <a:srgbClr val="828386"/>
                </a:solidFill>
                <a:latin typeface="Calibri" panose="020F0502020204030204" pitchFamily="34" charset="0"/>
              </a:rPr>
              <a:t>2015 </a:t>
            </a:r>
            <a:endParaRPr lang="en-US" altLang="en-US" sz="1200" dirty="0">
              <a:solidFill>
                <a:srgbClr val="828386"/>
              </a:solidFill>
              <a:latin typeface="Calibri" panose="020F0502020204030204" pitchFamily="34" charset="0"/>
            </a:endParaRPr>
          </a:p>
        </p:txBody>
      </p:sp>
      <p:pic>
        <p:nvPicPr>
          <p:cNvPr id="6" name="IFIS LogoSmall.png" descr="/JOBS/01884 Bfife IFIS Powerpoint/Links/IFIS LogoSmall.png"/>
          <p:cNvPicPr>
            <a:picLocks noChangeAspect="1"/>
          </p:cNvPicPr>
          <p:nvPr userDrawn="1"/>
        </p:nvPicPr>
        <p:blipFill>
          <a:blip r:embed="rId6" r:link="rId7"/>
          <a:srcRect/>
          <a:stretch>
            <a:fillRect/>
          </a:stretch>
        </p:blipFill>
        <p:spPr bwMode="auto">
          <a:xfrm>
            <a:off x="508000" y="6319838"/>
            <a:ext cx="1625600" cy="422275"/>
          </a:xfrm>
          <a:prstGeom prst="rect">
            <a:avLst/>
          </a:prstGeom>
          <a:noFill/>
          <a:ln w="9525">
            <a:noFill/>
            <a:miter lim="800000"/>
            <a:headEnd/>
            <a:tailEnd/>
          </a:ln>
        </p:spPr>
      </p:pic>
      <p:sp>
        <p:nvSpPr>
          <p:cNvPr id="14" name="Text Placeholder 13"/>
          <p:cNvSpPr>
            <a:spLocks noGrp="1"/>
          </p:cNvSpPr>
          <p:nvPr>
            <p:ph type="body" sz="quarter" idx="10"/>
          </p:nvPr>
        </p:nvSpPr>
        <p:spPr>
          <a:xfrm>
            <a:off x="619125" y="1176338"/>
            <a:ext cx="8075613" cy="4640262"/>
          </a:xfrm>
          <a:prstGeom prst="rect">
            <a:avLst/>
          </a:prstGeom>
        </p:spPr>
        <p:txBody>
          <a:bodyPr/>
          <a:lstStyle>
            <a:lvl1pPr>
              <a:defRPr sz="3800" b="1" cap="all">
                <a:solidFill>
                  <a:srgbClr val="84D0F4"/>
                </a:solidFill>
              </a:defRPr>
            </a:lvl1pPr>
          </a:lstStyle>
          <a:p>
            <a:pPr lvl="0"/>
            <a:r>
              <a:rPr lang="en-GB" dirty="0" smtClean="0"/>
              <a:t>Click to edit Master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7" name="Text Placeholder 6"/>
          <p:cNvSpPr>
            <a:spLocks noGrp="1"/>
          </p:cNvSpPr>
          <p:nvPr>
            <p:ph type="body" sz="quarter" idx="13"/>
          </p:nvPr>
        </p:nvSpPr>
        <p:spPr>
          <a:xfrm>
            <a:off x="619125" y="1778000"/>
            <a:ext cx="7958138" cy="40306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4"/>
          </p:nvPr>
        </p:nvSpPr>
        <p:spPr/>
        <p:txBody>
          <a:bodyPr/>
          <a:lstStyle>
            <a:lvl1pPr>
              <a:defRPr/>
            </a:lvl1pPr>
          </a:lstStyle>
          <a:p>
            <a:pPr>
              <a:defRPr/>
            </a:pPr>
            <a:fld id="{2322F023-1D71-4DBD-8CEE-0664347DC004}" type="datetimeFigureOut">
              <a:rPr lang="en-US"/>
              <a:pPr>
                <a:defRPr/>
              </a:pPr>
              <a:t>11/17/2015</a:t>
            </a:fld>
            <a:endParaRPr lang="en-US" dirty="0"/>
          </a:p>
        </p:txBody>
      </p:sp>
      <p:sp>
        <p:nvSpPr>
          <p:cNvPr id="5" name="Footer Placeholder 4"/>
          <p:cNvSpPr>
            <a:spLocks noGrp="1"/>
          </p:cNvSpPr>
          <p:nvPr>
            <p:ph type="ftr" sz="quarter" idx="15"/>
          </p:nvPr>
        </p:nvSpPr>
        <p:spPr/>
        <p:txBody>
          <a:bodyPr/>
          <a:lstStyle>
            <a:lvl1pPr>
              <a:defRPr/>
            </a:lvl1pPr>
          </a:lstStyle>
          <a:p>
            <a:pPr>
              <a:defRPr/>
            </a:pPr>
            <a:r>
              <a:rPr lang="en-US" dirty="0"/>
              <a:t>www</a:t>
            </a:r>
          </a:p>
        </p:txBody>
      </p:sp>
      <p:sp>
        <p:nvSpPr>
          <p:cNvPr id="6" name="Slide Number Placeholder 5"/>
          <p:cNvSpPr>
            <a:spLocks noGrp="1"/>
          </p:cNvSpPr>
          <p:nvPr>
            <p:ph type="sldNum" sz="quarter" idx="16"/>
          </p:nvPr>
        </p:nvSpPr>
        <p:spPr/>
        <p:txBody>
          <a:bodyPr/>
          <a:lstStyle>
            <a:lvl1pPr>
              <a:defRPr/>
            </a:lvl1pPr>
          </a:lstStyle>
          <a:p>
            <a:pPr>
              <a:defRPr/>
            </a:pPr>
            <a:fld id="{0877A777-7E9F-4CB9-AD55-FF590D1DB630}"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11" name="Text Placeholder 10"/>
          <p:cNvSpPr>
            <a:spLocks noGrp="1"/>
          </p:cNvSpPr>
          <p:nvPr>
            <p:ph type="body" sz="quarter" idx="13"/>
          </p:nvPr>
        </p:nvSpPr>
        <p:spPr>
          <a:xfrm>
            <a:off x="619125" y="1617663"/>
            <a:ext cx="7864475" cy="4410075"/>
          </a:xfrm>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4"/>
          <p:cNvSpPr>
            <a:spLocks noGrp="1"/>
          </p:cNvSpPr>
          <p:nvPr>
            <p:ph type="dt" sz="half" idx="14"/>
          </p:nvPr>
        </p:nvSpPr>
        <p:spPr/>
        <p:txBody>
          <a:bodyPr/>
          <a:lstStyle>
            <a:lvl1pPr>
              <a:defRPr/>
            </a:lvl1pPr>
          </a:lstStyle>
          <a:p>
            <a:pPr>
              <a:defRPr/>
            </a:pPr>
            <a:fld id="{42EFC48D-22E0-4711-ACC8-C3229B299AD7}" type="datetimeFigureOut">
              <a:rPr lang="en-US"/>
              <a:pPr>
                <a:defRPr/>
              </a:pPr>
              <a:t>11/17/2015</a:t>
            </a:fld>
            <a:endParaRPr lang="en-US" dirty="0"/>
          </a:p>
        </p:txBody>
      </p:sp>
      <p:sp>
        <p:nvSpPr>
          <p:cNvPr id="5" name="Footer Placeholder 5"/>
          <p:cNvSpPr>
            <a:spLocks noGrp="1"/>
          </p:cNvSpPr>
          <p:nvPr>
            <p:ph type="ftr" sz="quarter" idx="15"/>
          </p:nvPr>
        </p:nvSpPr>
        <p:spPr/>
        <p:txBody>
          <a:bodyPr/>
          <a:lstStyle>
            <a:lvl1pPr>
              <a:defRPr/>
            </a:lvl1pPr>
          </a:lstStyle>
          <a:p>
            <a:pPr>
              <a:defRPr/>
            </a:pPr>
            <a:endParaRPr lang="en-US" dirty="0"/>
          </a:p>
        </p:txBody>
      </p:sp>
      <p:sp>
        <p:nvSpPr>
          <p:cNvPr id="6" name="Slide Number Placeholder 6"/>
          <p:cNvSpPr>
            <a:spLocks noGrp="1"/>
          </p:cNvSpPr>
          <p:nvPr>
            <p:ph type="sldNum" sz="quarter" idx="16"/>
          </p:nvPr>
        </p:nvSpPr>
        <p:spPr/>
        <p:txBody>
          <a:bodyPr/>
          <a:lstStyle>
            <a:lvl1pPr>
              <a:defRPr/>
            </a:lvl1pPr>
          </a:lstStyle>
          <a:p>
            <a:pPr>
              <a:defRPr/>
            </a:pPr>
            <a:fld id="{FF3AF445-5139-4FAE-ABC0-E9CDE565876C}"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5DD30F7-142E-4B9D-A26C-6ADF17F4D8CA}" type="datetimeFigureOut">
              <a:rPr lang="en-US"/>
              <a:pPr>
                <a:defRPr/>
              </a:pPr>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A7A0692-BD2F-4DA8-9E00-28A5F4A8BE8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10" name="Title 9"/>
          <p:cNvSpPr>
            <a:spLocks noGrp="1"/>
          </p:cNvSpPr>
          <p:nvPr>
            <p:ph type="title"/>
          </p:nvPr>
        </p:nvSpPr>
        <p:spPr/>
        <p:txBody>
          <a:bodyPr/>
          <a:lstStyle/>
          <a:p>
            <a:r>
              <a:rPr lang="en-GB" smtClean="0"/>
              <a:t>Click to edit Master title style</a:t>
            </a:r>
            <a:endParaRPr lang="en-US"/>
          </a:p>
        </p:txBody>
      </p:sp>
      <p:sp>
        <p:nvSpPr>
          <p:cNvPr id="5" name="Date Placeholder 6"/>
          <p:cNvSpPr>
            <a:spLocks noGrp="1"/>
          </p:cNvSpPr>
          <p:nvPr>
            <p:ph type="dt" sz="half" idx="10"/>
          </p:nvPr>
        </p:nvSpPr>
        <p:spPr/>
        <p:txBody>
          <a:bodyPr/>
          <a:lstStyle>
            <a:lvl1pPr>
              <a:defRPr/>
            </a:lvl1pPr>
          </a:lstStyle>
          <a:p>
            <a:pPr>
              <a:defRPr/>
            </a:pPr>
            <a:fld id="{D4807DEC-B27F-47EB-8B37-88A9491EFE7B}" type="datetimeFigureOut">
              <a:rPr lang="en-US"/>
              <a:pPr>
                <a:defRPr/>
              </a:pPr>
              <a:t>11/17/2015</a:t>
            </a:fld>
            <a:endParaRPr lang="en-US" dirty="0"/>
          </a:p>
        </p:txBody>
      </p:sp>
      <p:sp>
        <p:nvSpPr>
          <p:cNvPr id="7" name="Footer Placeholder 7"/>
          <p:cNvSpPr>
            <a:spLocks noGrp="1"/>
          </p:cNvSpPr>
          <p:nvPr>
            <p:ph type="ftr" sz="quarter" idx="11"/>
          </p:nvPr>
        </p:nvSpPr>
        <p:spPr/>
        <p:txBody>
          <a:bodyPr/>
          <a:lstStyle>
            <a:lvl1pPr>
              <a:defRPr/>
            </a:lvl1pPr>
          </a:lstStyle>
          <a:p>
            <a:pPr>
              <a:defRPr/>
            </a:pPr>
            <a:endParaRPr lang="en-US" dirty="0"/>
          </a:p>
        </p:txBody>
      </p:sp>
      <p:sp>
        <p:nvSpPr>
          <p:cNvPr id="8" name="Slide Number Placeholder 8"/>
          <p:cNvSpPr>
            <a:spLocks noGrp="1"/>
          </p:cNvSpPr>
          <p:nvPr>
            <p:ph type="sldNum" sz="quarter" idx="12"/>
          </p:nvPr>
        </p:nvSpPr>
        <p:spPr/>
        <p:txBody>
          <a:bodyPr/>
          <a:lstStyle>
            <a:lvl1pPr>
              <a:defRPr/>
            </a:lvl1pPr>
          </a:lstStyle>
          <a:p>
            <a:pPr>
              <a:defRPr/>
            </a:pPr>
            <a:fld id="{C9E6C044-38B8-483E-8B28-CF086D49FC44}"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7" name="Content Placeholder 6"/>
          <p:cNvSpPr>
            <a:spLocks noGrp="1"/>
          </p:cNvSpPr>
          <p:nvPr>
            <p:ph sz="quarter" idx="13"/>
          </p:nvPr>
        </p:nvSpPr>
        <p:spPr>
          <a:xfrm>
            <a:off x="619125" y="1549400"/>
            <a:ext cx="8085138" cy="44704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2"/>
          <p:cNvSpPr>
            <a:spLocks noGrp="1"/>
          </p:cNvSpPr>
          <p:nvPr>
            <p:ph type="dt" sz="half" idx="14"/>
          </p:nvPr>
        </p:nvSpPr>
        <p:spPr/>
        <p:txBody>
          <a:bodyPr/>
          <a:lstStyle>
            <a:lvl1pPr>
              <a:defRPr/>
            </a:lvl1pPr>
          </a:lstStyle>
          <a:p>
            <a:pPr>
              <a:defRPr/>
            </a:pPr>
            <a:fld id="{6926B135-B9C8-4AD0-A480-4A8FE50C32A3}" type="datetimeFigureOut">
              <a:rPr lang="en-US"/>
              <a:pPr>
                <a:defRPr/>
              </a:pPr>
              <a:t>11/17/2015</a:t>
            </a:fld>
            <a:endParaRPr lang="en-US" dirty="0"/>
          </a:p>
        </p:txBody>
      </p:sp>
      <p:sp>
        <p:nvSpPr>
          <p:cNvPr id="5" name="Footer Placeholder 3"/>
          <p:cNvSpPr>
            <a:spLocks noGrp="1"/>
          </p:cNvSpPr>
          <p:nvPr>
            <p:ph type="ftr" sz="quarter" idx="15"/>
          </p:nvPr>
        </p:nvSpPr>
        <p:spPr/>
        <p:txBody>
          <a:bodyPr/>
          <a:lstStyle>
            <a:lvl1pPr>
              <a:defRPr/>
            </a:lvl1pPr>
          </a:lstStyle>
          <a:p>
            <a:pPr>
              <a:defRPr/>
            </a:pPr>
            <a:endParaRPr lang="en-US" dirty="0"/>
          </a:p>
        </p:txBody>
      </p:sp>
      <p:sp>
        <p:nvSpPr>
          <p:cNvPr id="6" name="Slide Number Placeholder 4"/>
          <p:cNvSpPr>
            <a:spLocks noGrp="1"/>
          </p:cNvSpPr>
          <p:nvPr>
            <p:ph type="sldNum" sz="quarter" idx="16"/>
          </p:nvPr>
        </p:nvSpPr>
        <p:spPr/>
        <p:txBody>
          <a:bodyPr/>
          <a:lstStyle>
            <a:lvl1pPr>
              <a:defRPr/>
            </a:lvl1pPr>
          </a:lstStyle>
          <a:p>
            <a:pPr>
              <a:defRPr/>
            </a:pPr>
            <a:fld id="{4682239D-CE0B-4B4B-9361-6A8E8CF59D30}"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EAEE1C20-2ADF-46D5-8D6B-B86C2DC617A4}" type="datetimeFigureOut">
              <a:rPr lang="en-US"/>
              <a:pPr>
                <a:defRPr/>
              </a:pPr>
              <a:t>11/17/2015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62A0A893-615E-4B54-9DE0-7E9B56A94196}"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6B78E5D7-CD78-4F42-9787-A88DC5CBF9C8}" type="datetimeFigureOut">
              <a:rPr lang="en-US"/>
              <a:pPr>
                <a:defRPr/>
              </a:pPr>
              <a:t>11/17/2015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156D3F09-B6D2-4229-974D-6A44C6EEA6A9}"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a:t>
            </a:r>
            <a:r>
              <a:rPr lang="en-US" dirty="0" err="1" smtClean="0"/>
              <a:t>titlE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buFontTx/>
              <a:buNone/>
              <a:defRPr sz="1200">
                <a:solidFill>
                  <a:schemeClr val="tx1">
                    <a:tint val="75000"/>
                  </a:schemeClr>
                </a:solidFill>
                <a:latin typeface="+mn-lt"/>
                <a:cs typeface="+mn-cs"/>
              </a:defRPr>
            </a:lvl1pPr>
          </a:lstStyle>
          <a:p>
            <a:pPr>
              <a:defRPr/>
            </a:pPr>
            <a:fld id="{A2C94CF2-6E3F-491A-A3E9-0D62F799C72E}" type="datetimeFigureOut">
              <a:rPr lang="en-US"/>
              <a:pPr>
                <a:defRPr/>
              </a:pPr>
              <a:t>11/17/2015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buFontTx/>
              <a:buNone/>
              <a:defRPr sz="1200">
                <a:solidFill>
                  <a:schemeClr val="tx1">
                    <a:tint val="75000"/>
                  </a:schemeClr>
                </a:solidFill>
                <a:latin typeface="+mn-lt"/>
                <a:cs typeface="+mn-cs"/>
              </a:defRPr>
            </a:lvl1pPr>
          </a:lstStyle>
          <a:p>
            <a:pPr>
              <a:defRPr/>
            </a:pPr>
            <a:r>
              <a:rPr lang="en-US" dirty="0"/>
              <a:t>www</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buFontTx/>
              <a:buNone/>
              <a:defRPr sz="1200">
                <a:solidFill>
                  <a:srgbClr val="898989"/>
                </a:solidFill>
                <a:latin typeface="Calibri" panose="020F0502020204030204" pitchFamily="34" charset="0"/>
                <a:cs typeface="Arial" panose="020B0604020202020204" pitchFamily="34" charset="0"/>
              </a:defRPr>
            </a:lvl1pPr>
          </a:lstStyle>
          <a:p>
            <a:pPr>
              <a:defRPr/>
            </a:pPr>
            <a:fld id="{90E2D9DB-F15D-432F-BA95-387747493FEA}" type="slidenum">
              <a:rPr lang="en-US" altLang="en-US"/>
              <a:pPr>
                <a:defRPr/>
              </a:pPr>
              <a:t>‹#›</a:t>
            </a:fld>
            <a:endParaRPr lang="en-US" altLang="en-US" dirty="0"/>
          </a:p>
        </p:txBody>
      </p:sp>
      <p:sp>
        <p:nvSpPr>
          <p:cNvPr id="7" name="Text Placeholder 6"/>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57" r:id="rId3"/>
    <p:sldLayoutId id="2147483660" r:id="rId4"/>
    <p:sldLayoutId id="2147483661" r:id="rId5"/>
    <p:sldLayoutId id="2147483662" r:id="rId6"/>
    <p:sldLayoutId id="2147483663" r:id="rId7"/>
    <p:sldLayoutId id="2147483664" r:id="rId8"/>
    <p:sldLayoutId id="2147483665" r:id="rId9"/>
  </p:sldLayoutIdLst>
  <p:timing>
    <p:tnLst>
      <p:par>
        <p:cTn id="1" dur="indefinite" restart="never" nodeType="tmRoot"/>
      </p:par>
    </p:tnLst>
  </p:timing>
  <p:txStyles>
    <p:titleStyle>
      <a:lvl1pPr algn="l" defTabSz="457200" rtl="0" eaLnBrk="0" fontAlgn="base" hangingPunct="0">
        <a:spcBef>
          <a:spcPct val="0"/>
        </a:spcBef>
        <a:spcAft>
          <a:spcPct val="0"/>
        </a:spcAft>
        <a:defRPr sz="3800" b="1" kern="1200" cap="all">
          <a:solidFill>
            <a:srgbClr val="84D0F4"/>
          </a:solidFill>
          <a:latin typeface="Helvetica"/>
          <a:ea typeface="+mj-ea"/>
          <a:cs typeface="Helvetica"/>
        </a:defRPr>
      </a:lvl1pPr>
      <a:lvl2pPr algn="l" defTabSz="457200" rtl="0" eaLnBrk="0" fontAlgn="base" hangingPunct="0">
        <a:spcBef>
          <a:spcPct val="0"/>
        </a:spcBef>
        <a:spcAft>
          <a:spcPct val="0"/>
        </a:spcAft>
        <a:defRPr sz="3800" b="1">
          <a:solidFill>
            <a:srgbClr val="84D0F4"/>
          </a:solidFill>
          <a:latin typeface="Helvetica" pitchFamily="34" charset="0"/>
          <a:cs typeface="Helvetica" pitchFamily="34" charset="0"/>
        </a:defRPr>
      </a:lvl2pPr>
      <a:lvl3pPr algn="l" defTabSz="457200" rtl="0" eaLnBrk="0" fontAlgn="base" hangingPunct="0">
        <a:spcBef>
          <a:spcPct val="0"/>
        </a:spcBef>
        <a:spcAft>
          <a:spcPct val="0"/>
        </a:spcAft>
        <a:defRPr sz="3800" b="1">
          <a:solidFill>
            <a:srgbClr val="84D0F4"/>
          </a:solidFill>
          <a:latin typeface="Helvetica" pitchFamily="34" charset="0"/>
          <a:cs typeface="Helvetica" pitchFamily="34" charset="0"/>
        </a:defRPr>
      </a:lvl3pPr>
      <a:lvl4pPr algn="l" defTabSz="457200" rtl="0" eaLnBrk="0" fontAlgn="base" hangingPunct="0">
        <a:spcBef>
          <a:spcPct val="0"/>
        </a:spcBef>
        <a:spcAft>
          <a:spcPct val="0"/>
        </a:spcAft>
        <a:defRPr sz="3800" b="1">
          <a:solidFill>
            <a:srgbClr val="84D0F4"/>
          </a:solidFill>
          <a:latin typeface="Helvetica" pitchFamily="34" charset="0"/>
          <a:cs typeface="Helvetica" pitchFamily="34" charset="0"/>
        </a:defRPr>
      </a:lvl4pPr>
      <a:lvl5pPr algn="l" defTabSz="457200" rtl="0" eaLnBrk="0" fontAlgn="base" hangingPunct="0">
        <a:spcBef>
          <a:spcPct val="0"/>
        </a:spcBef>
        <a:spcAft>
          <a:spcPct val="0"/>
        </a:spcAft>
        <a:defRPr sz="3800" b="1">
          <a:solidFill>
            <a:srgbClr val="84D0F4"/>
          </a:solidFill>
          <a:latin typeface="Helvetica" pitchFamily="34" charset="0"/>
          <a:cs typeface="Helvetica" pitchFamily="34" charset="0"/>
        </a:defRPr>
      </a:lvl5pPr>
      <a:lvl6pPr marL="457200" algn="l" defTabSz="457200" rtl="0" fontAlgn="base">
        <a:spcBef>
          <a:spcPct val="0"/>
        </a:spcBef>
        <a:spcAft>
          <a:spcPct val="0"/>
        </a:spcAft>
        <a:defRPr sz="3800" b="1">
          <a:solidFill>
            <a:srgbClr val="84D0F4"/>
          </a:solidFill>
          <a:latin typeface="Helvetica" pitchFamily="34" charset="0"/>
          <a:cs typeface="Helvetica" pitchFamily="34" charset="0"/>
        </a:defRPr>
      </a:lvl6pPr>
      <a:lvl7pPr marL="914400" algn="l" defTabSz="457200" rtl="0" fontAlgn="base">
        <a:spcBef>
          <a:spcPct val="0"/>
        </a:spcBef>
        <a:spcAft>
          <a:spcPct val="0"/>
        </a:spcAft>
        <a:defRPr sz="3800" b="1">
          <a:solidFill>
            <a:srgbClr val="84D0F4"/>
          </a:solidFill>
          <a:latin typeface="Helvetica" pitchFamily="34" charset="0"/>
          <a:cs typeface="Helvetica" pitchFamily="34" charset="0"/>
        </a:defRPr>
      </a:lvl7pPr>
      <a:lvl8pPr marL="1371600" algn="l" defTabSz="457200" rtl="0" fontAlgn="base">
        <a:spcBef>
          <a:spcPct val="0"/>
        </a:spcBef>
        <a:spcAft>
          <a:spcPct val="0"/>
        </a:spcAft>
        <a:defRPr sz="3800" b="1">
          <a:solidFill>
            <a:srgbClr val="84D0F4"/>
          </a:solidFill>
          <a:latin typeface="Helvetica" pitchFamily="34" charset="0"/>
          <a:cs typeface="Helvetica" pitchFamily="34" charset="0"/>
        </a:defRPr>
      </a:lvl8pPr>
      <a:lvl9pPr marL="1828800" algn="l" defTabSz="457200" rtl="0" fontAlgn="base">
        <a:spcBef>
          <a:spcPct val="0"/>
        </a:spcBef>
        <a:spcAft>
          <a:spcPct val="0"/>
        </a:spcAft>
        <a:defRPr sz="3800" b="1">
          <a:solidFill>
            <a:srgbClr val="84D0F4"/>
          </a:solidFill>
          <a:latin typeface="Helvetica" pitchFamily="34" charset="0"/>
          <a:cs typeface="Helvetica" pitchFamily="34" charset="0"/>
        </a:defRPr>
      </a:lvl9pPr>
    </p:titleStyle>
    <p:bodyStyle>
      <a:lvl1pPr marL="342900" indent="-342900" algn="l" defTabSz="457200" rtl="0" eaLnBrk="0" fontAlgn="base" hangingPunct="0">
        <a:spcBef>
          <a:spcPct val="20000"/>
        </a:spcBef>
        <a:spcAft>
          <a:spcPct val="0"/>
        </a:spcAft>
        <a:defRPr sz="3200" b="1" kern="1200" cap="all">
          <a:solidFill>
            <a:srgbClr val="84D0F4"/>
          </a:solidFill>
          <a:latin typeface="Helvetica"/>
          <a:ea typeface="+mn-ea"/>
          <a:cs typeface="Helvetica"/>
        </a:defRPr>
      </a:lvl1pPr>
      <a:lvl2pPr marL="742950" indent="-285750" algn="l" defTabSz="457200" rtl="0" eaLnBrk="0" fontAlgn="base" hangingPunct="0">
        <a:spcBef>
          <a:spcPct val="20000"/>
        </a:spcBef>
        <a:spcAft>
          <a:spcPct val="0"/>
        </a:spcAft>
        <a:defRPr sz="3000" kern="1200" cap="all">
          <a:solidFill>
            <a:srgbClr val="8E0E64"/>
          </a:solidFill>
          <a:latin typeface="Helvetica"/>
          <a:ea typeface="+mn-ea"/>
          <a:cs typeface="Helvetica"/>
        </a:defRPr>
      </a:lvl2pPr>
      <a:lvl3pPr marL="1143000" indent="-228600" algn="l" defTabSz="457200" rtl="0" eaLnBrk="0" fontAlgn="base" hangingPunct="0">
        <a:spcBef>
          <a:spcPct val="20000"/>
        </a:spcBef>
        <a:spcAft>
          <a:spcPct val="0"/>
        </a:spcAft>
        <a:defRPr sz="2500" kern="1200">
          <a:solidFill>
            <a:srgbClr val="1A174B"/>
          </a:solidFill>
          <a:latin typeface="Helvetica"/>
          <a:ea typeface="+mn-ea"/>
          <a:cs typeface="Helvetica"/>
        </a:defRPr>
      </a:lvl3pPr>
      <a:lvl4pPr marL="1600200" indent="-228600" algn="l" defTabSz="457200" rtl="0" eaLnBrk="0" fontAlgn="base" hangingPunct="0">
        <a:spcBef>
          <a:spcPct val="20000"/>
        </a:spcBef>
        <a:spcAft>
          <a:spcPct val="0"/>
        </a:spcAft>
        <a:defRPr sz="2500" kern="1200">
          <a:solidFill>
            <a:srgbClr val="7F7F7F"/>
          </a:solidFill>
          <a:latin typeface="Helvetica"/>
          <a:ea typeface="+mn-ea"/>
          <a:cs typeface="Helvetica"/>
        </a:defRPr>
      </a:lvl4pPr>
      <a:lvl5pPr marL="2057400" indent="-228600" algn="l" defTabSz="457200" rtl="0" eaLnBrk="0" fontAlgn="base" hangingPunct="0">
        <a:spcBef>
          <a:spcPct val="20000"/>
        </a:spcBef>
        <a:spcAft>
          <a:spcPct val="0"/>
        </a:spcAft>
        <a:buClr>
          <a:srgbClr val="4399C8"/>
        </a:buClr>
        <a:buFont typeface="Arial" charset="0"/>
        <a:buChar char="•"/>
        <a:defRPr sz="2500" kern="1200">
          <a:solidFill>
            <a:srgbClr val="7F7F7F"/>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www.ifis.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eebozyh@126.com" TargetMode="External"/><Relationship Id="rId5" Type="http://schemas.openxmlformats.org/officeDocument/2006/relationships/hyperlink" Target="mailto:e.zhang@ifis.org" TargetMode="Externa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Title 1"/>
          <p:cNvSpPr>
            <a:spLocks noGrp="1"/>
          </p:cNvSpPr>
          <p:nvPr>
            <p:ph type="ctrTitle" idx="4294967295"/>
          </p:nvPr>
        </p:nvSpPr>
        <p:spPr bwMode="auto">
          <a:xfrm>
            <a:off x="500063" y="2222500"/>
            <a:ext cx="7772400" cy="1141589"/>
          </a:xfrm>
          <a:extLst/>
        </p:spPr>
        <p:txBody>
          <a:bodyPr wrap="square" numCol="1" anchor="t" anchorCtr="0" compatLnSpc="1">
            <a:prstTxWarp prst="textNoShape">
              <a:avLst/>
            </a:prstTxWarp>
            <a:normAutofit fontScale="90000"/>
          </a:bodyPr>
          <a:lstStyle/>
          <a:p>
            <a:pPr algn="ctr" eaLnBrk="1" hangingPunct="1">
              <a:defRPr/>
            </a:pPr>
            <a:r>
              <a:rPr lang="en-GB" altLang="en-US" sz="2700" dirty="0" smtClean="0">
                <a:latin typeface="Helvetica" panose="020B0604020202020204" pitchFamily="34" charset="0"/>
              </a:rPr>
              <a:t>T</a:t>
            </a:r>
            <a:r>
              <a:rPr lang="en-GB" altLang="en-US" sz="2700" cap="none" dirty="0" smtClean="0">
                <a:latin typeface="Helvetica" panose="020B0604020202020204" pitchFamily="34" charset="0"/>
              </a:rPr>
              <a:t>he Multidisciplinary Nature of Food Science</a:t>
            </a:r>
            <a:br>
              <a:rPr lang="en-GB" altLang="en-US" sz="2700" cap="none" dirty="0" smtClean="0">
                <a:latin typeface="Helvetica" panose="020B0604020202020204" pitchFamily="34" charset="0"/>
              </a:rPr>
            </a:br>
            <a:r>
              <a:rPr lang="zh-CN" altLang="en-US" sz="2700" cap="none" dirty="0" smtClean="0">
                <a:latin typeface="Helvetica" panose="020B0604020202020204" pitchFamily="34" charset="0"/>
              </a:rPr>
              <a:t>食品科学的多学科交叉特性</a:t>
            </a:r>
            <a:r>
              <a:rPr lang="en-US" altLang="en-US" sz="2200" i="1" cap="none" dirty="0" smtClean="0">
                <a:latin typeface="Helvetica" panose="020B0604020202020204" pitchFamily="34" charset="0"/>
              </a:rPr>
              <a:t/>
            </a:r>
            <a:br>
              <a:rPr lang="en-US" altLang="en-US" sz="2200" i="1" cap="none" dirty="0" smtClean="0">
                <a:latin typeface="Helvetica" panose="020B0604020202020204" pitchFamily="34" charset="0"/>
              </a:rPr>
            </a:br>
            <a:r>
              <a:rPr lang="en-US" altLang="en-US" sz="2200" i="1" cap="none" dirty="0">
                <a:latin typeface="Helvetica" panose="020B0604020202020204" pitchFamily="34" charset="0"/>
              </a:rPr>
              <a:t/>
            </a:r>
            <a:br>
              <a:rPr lang="en-US" altLang="en-US" sz="2200" i="1" cap="none" dirty="0">
                <a:latin typeface="Helvetica" panose="020B0604020202020204" pitchFamily="34" charset="0"/>
              </a:rPr>
            </a:br>
            <a:r>
              <a:rPr lang="en-US" altLang="en-US" sz="2200" i="1" cap="none" dirty="0">
                <a:latin typeface="Helvetica" panose="020B0604020202020204" pitchFamily="34" charset="0"/>
              </a:rPr>
              <a:t/>
            </a:r>
            <a:br>
              <a:rPr lang="en-US" altLang="en-US" sz="2200" i="1" cap="none" dirty="0">
                <a:latin typeface="Helvetica" panose="020B0604020202020204" pitchFamily="34" charset="0"/>
              </a:rPr>
            </a:br>
            <a:r>
              <a:rPr lang="en-US" altLang="en-US" sz="1800" b="0" cap="none" dirty="0" smtClean="0">
                <a:solidFill>
                  <a:srgbClr val="1A174B"/>
                </a:solidFill>
                <a:latin typeface="Helvetica" pitchFamily="34" charset="0"/>
                <a:cs typeface="Helvetica" pitchFamily="34" charset="0"/>
              </a:rPr>
              <a:t/>
            </a:r>
            <a:br>
              <a:rPr lang="en-US" altLang="en-US" sz="1800" b="0" cap="none" dirty="0" smtClean="0">
                <a:solidFill>
                  <a:srgbClr val="1A174B"/>
                </a:solidFill>
                <a:latin typeface="Helvetica" pitchFamily="34" charset="0"/>
                <a:cs typeface="Helvetica" pitchFamily="34" charset="0"/>
              </a:rPr>
            </a:br>
            <a:r>
              <a:rPr lang="en-US" altLang="en-US" sz="1800" b="0" cap="none" dirty="0" smtClean="0">
                <a:solidFill>
                  <a:srgbClr val="1A174B"/>
                </a:solidFill>
                <a:latin typeface="Helvetica" pitchFamily="34" charset="0"/>
                <a:cs typeface="Helvetica" pitchFamily="34" charset="0"/>
              </a:rPr>
              <a:t/>
            </a:r>
            <a:br>
              <a:rPr lang="en-US" altLang="en-US" sz="1800" b="0" cap="none" dirty="0" smtClean="0">
                <a:solidFill>
                  <a:srgbClr val="1A174B"/>
                </a:solidFill>
                <a:latin typeface="Helvetica" pitchFamily="34" charset="0"/>
                <a:cs typeface="Helvetica" pitchFamily="34" charset="0"/>
              </a:rPr>
            </a:br>
            <a:r>
              <a:rPr lang="en-US" altLang="en-US" sz="1800" cap="none" dirty="0">
                <a:solidFill>
                  <a:srgbClr val="1A174B"/>
                </a:solidFill>
                <a:latin typeface="Helvetica" pitchFamily="34" charset="0"/>
                <a:cs typeface="Helvetica" pitchFamily="34" charset="0"/>
              </a:rPr>
              <a:t>Eve </a:t>
            </a:r>
            <a:r>
              <a:rPr lang="en-US" altLang="en-US" sz="1800" cap="none" dirty="0" smtClean="0">
                <a:solidFill>
                  <a:srgbClr val="1A174B"/>
                </a:solidFill>
                <a:latin typeface="Helvetica" pitchFamily="34" charset="0"/>
                <a:cs typeface="Helvetica" pitchFamily="34" charset="0"/>
              </a:rPr>
              <a:t>Zhang </a:t>
            </a:r>
            <a:r>
              <a:rPr lang="zh-CN" altLang="en-US" sz="1800" cap="none" dirty="0" smtClean="0">
                <a:solidFill>
                  <a:srgbClr val="1A174B"/>
                </a:solidFill>
                <a:latin typeface="Helvetica" pitchFamily="34" charset="0"/>
                <a:cs typeface="Helvetica" pitchFamily="34" charset="0"/>
              </a:rPr>
              <a:t>张屹</a:t>
            </a:r>
            <a:r>
              <a:rPr lang="en-US" altLang="en-US" sz="1800" cap="none" dirty="0">
                <a:solidFill>
                  <a:srgbClr val="1A174B"/>
                </a:solidFill>
                <a:latin typeface="Helvetica" pitchFamily="34" charset="0"/>
                <a:cs typeface="Helvetica" pitchFamily="34" charset="0"/>
              </a:rPr>
              <a:t/>
            </a:r>
            <a:br>
              <a:rPr lang="en-US" altLang="en-US" sz="1800" cap="none" dirty="0">
                <a:solidFill>
                  <a:srgbClr val="1A174B"/>
                </a:solidFill>
                <a:latin typeface="Helvetica" pitchFamily="34" charset="0"/>
                <a:cs typeface="Helvetica" pitchFamily="34" charset="0"/>
              </a:rPr>
            </a:br>
            <a:r>
              <a:rPr lang="en-US" altLang="en-US" sz="1800" b="0" cap="none" dirty="0">
                <a:solidFill>
                  <a:srgbClr val="1A174B"/>
                </a:solidFill>
                <a:latin typeface="Helvetica" pitchFamily="34" charset="0"/>
                <a:cs typeface="Helvetica" pitchFamily="34" charset="0"/>
              </a:rPr>
              <a:t>Business Development Consultant,</a:t>
            </a:r>
            <a:br>
              <a:rPr lang="en-US" altLang="en-US" sz="1800" b="0" cap="none" dirty="0">
                <a:solidFill>
                  <a:srgbClr val="1A174B"/>
                </a:solidFill>
                <a:latin typeface="Helvetica" pitchFamily="34" charset="0"/>
                <a:cs typeface="Helvetica" pitchFamily="34" charset="0"/>
              </a:rPr>
            </a:br>
            <a:r>
              <a:rPr lang="en-US" altLang="en-US" sz="1800" b="0" cap="none" dirty="0">
                <a:solidFill>
                  <a:srgbClr val="1A174B"/>
                </a:solidFill>
                <a:latin typeface="Helvetica" pitchFamily="34" charset="0"/>
                <a:cs typeface="Helvetica" pitchFamily="34" charset="0"/>
              </a:rPr>
              <a:t>Greater China</a:t>
            </a:r>
            <a:r>
              <a:rPr lang="en-US" altLang="en-US" sz="1800" b="0" cap="none" dirty="0" smtClean="0">
                <a:solidFill>
                  <a:srgbClr val="1A174B"/>
                </a:solidFill>
                <a:latin typeface="Helvetica" panose="020B0604020202020204" pitchFamily="34" charset="0"/>
              </a:rPr>
              <a:t/>
            </a:r>
            <a:br>
              <a:rPr lang="en-US" altLang="en-US" sz="1800" b="0" cap="none" dirty="0" smtClean="0">
                <a:solidFill>
                  <a:srgbClr val="1A174B"/>
                </a:solidFill>
                <a:latin typeface="Helvetica" panose="020B0604020202020204" pitchFamily="34" charset="0"/>
              </a:rPr>
            </a:br>
            <a:r>
              <a:rPr lang="en-US" altLang="en-US" sz="1800" b="0" cap="none" dirty="0" smtClean="0">
                <a:solidFill>
                  <a:srgbClr val="1A174B"/>
                </a:solidFill>
                <a:latin typeface="Helvetica" panose="020B0604020202020204" pitchFamily="34" charset="0"/>
              </a:rPr>
              <a:t/>
            </a:r>
            <a:br>
              <a:rPr lang="en-US" altLang="en-US" sz="1800" b="0" cap="none" dirty="0" smtClean="0">
                <a:solidFill>
                  <a:srgbClr val="1A174B"/>
                </a:solidFill>
                <a:latin typeface="Helvetica" panose="020B0604020202020204" pitchFamily="34" charset="0"/>
              </a:rPr>
            </a:br>
            <a:endParaRPr lang="en-US" altLang="en-US" sz="1800" b="0" cap="none" dirty="0" smtClean="0">
              <a:solidFill>
                <a:srgbClr val="1A174B"/>
              </a:solidFill>
              <a:latin typeface="Helvetica" panose="020B0604020202020204" pitchFamily="34" charset="0"/>
            </a:endParaRPr>
          </a:p>
        </p:txBody>
      </p:sp>
    </p:spTree>
    <p:extLst>
      <p:ext uri="{BB962C8B-B14F-4D97-AF65-F5344CB8AC3E}">
        <p14:creationId xmlns:p14="http://schemas.microsoft.com/office/powerpoint/2010/main" val="37280574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3550" y="506640"/>
            <a:ext cx="8189131" cy="523220"/>
          </a:xfrm>
          <a:prstGeom prst="rect">
            <a:avLst/>
          </a:prstGeom>
          <a:noFill/>
          <a:ln w="9525">
            <a:noFill/>
            <a:miter lim="800000"/>
            <a:headEnd/>
            <a:tailEnd/>
          </a:ln>
        </p:spPr>
        <p:txBody>
          <a:bodyPr wrap="square">
            <a:spAutoFit/>
          </a:bodyPr>
          <a:lstStyle/>
          <a:p>
            <a:pPr defTabSz="914400">
              <a:spcBef>
                <a:spcPct val="50000"/>
              </a:spcBef>
            </a:pPr>
            <a:r>
              <a:rPr lang="en-GB" altLang="en-US" sz="2800" b="1" dirty="0" smtClean="0">
                <a:solidFill>
                  <a:srgbClr val="84D0F4"/>
                </a:solidFill>
                <a:latin typeface="Helvetica" pitchFamily="34" charset="0"/>
              </a:rPr>
              <a:t>FSTA and CALIS</a:t>
            </a:r>
            <a:endParaRPr lang="en-GB" altLang="en-US" sz="2800" b="1" dirty="0">
              <a:solidFill>
                <a:srgbClr val="84D0F4"/>
              </a:solidFill>
              <a:latin typeface="Helvetica" pitchFamily="34" charset="0"/>
            </a:endParaRPr>
          </a:p>
        </p:txBody>
      </p:sp>
      <p:sp>
        <p:nvSpPr>
          <p:cNvPr id="3" name="TextBox 2"/>
          <p:cNvSpPr txBox="1"/>
          <p:nvPr/>
        </p:nvSpPr>
        <p:spPr>
          <a:xfrm>
            <a:off x="614149" y="1296537"/>
            <a:ext cx="8038532" cy="5632311"/>
          </a:xfrm>
          <a:prstGeom prst="rect">
            <a:avLst/>
          </a:prstGeom>
          <a:noFill/>
        </p:spPr>
        <p:txBody>
          <a:bodyPr wrap="square" rtlCol="0">
            <a:spAutoFit/>
          </a:bodyPr>
          <a:lstStyle/>
          <a:p>
            <a:pPr marL="285750" indent="-285750">
              <a:buFont typeface="Arial" panose="020B0604020202020204" pitchFamily="34" charset="0"/>
              <a:buChar char="•"/>
            </a:pPr>
            <a:r>
              <a:rPr lang="en-US" altLang="zh-CN" dirty="0"/>
              <a:t>IFIS</a:t>
            </a:r>
            <a:r>
              <a:rPr lang="zh-CN" altLang="en-US" dirty="0"/>
              <a:t>出版的食品科技文摘数据库（简称</a:t>
            </a:r>
            <a:r>
              <a:rPr lang="en-US" altLang="zh-CN" dirty="0"/>
              <a:t>FSTA</a:t>
            </a:r>
            <a:r>
              <a:rPr lang="zh-CN" altLang="en-US" dirty="0"/>
              <a:t>），是国际公认的食品科学和技术文献的首要数据库</a:t>
            </a:r>
            <a:r>
              <a:rPr lang="zh-CN" altLang="en-US" dirty="0" smtClean="0"/>
              <a:t>，专为</a:t>
            </a:r>
            <a:r>
              <a:rPr lang="zh-CN" altLang="en-US" dirty="0"/>
              <a:t>满足迅速而有效地检索食品科技和营养学领域内的世界专著的需求而设计，其收录内容广泛</a:t>
            </a:r>
            <a:r>
              <a:rPr lang="zh-CN" altLang="en-US" dirty="0" smtClean="0"/>
              <a:t>，涉及</a:t>
            </a:r>
            <a:r>
              <a:rPr lang="zh-CN" altLang="en-US" dirty="0"/>
              <a:t>食品科学、食品技术和所有与人类营养相关的各个专题。</a:t>
            </a:r>
          </a:p>
          <a:p>
            <a:pPr marL="285750" indent="-285750">
              <a:buFont typeface="Arial" panose="020B0604020202020204" pitchFamily="34" charset="0"/>
              <a:buChar char="•"/>
            </a:pPr>
            <a:r>
              <a:rPr lang="en-US" altLang="zh-CN" dirty="0" smtClean="0"/>
              <a:t>FSTA</a:t>
            </a:r>
            <a:r>
              <a:rPr lang="zh-CN" altLang="en-US" dirty="0"/>
              <a:t>数据库现已有</a:t>
            </a:r>
            <a:r>
              <a:rPr lang="en-US" altLang="zh-CN" dirty="0"/>
              <a:t>100</a:t>
            </a:r>
            <a:r>
              <a:rPr lang="zh-CN" altLang="en-US" dirty="0"/>
              <a:t>多万条参考书目信息，覆盖</a:t>
            </a:r>
            <a:r>
              <a:rPr lang="en-US" altLang="zh-CN" dirty="0"/>
              <a:t>1969</a:t>
            </a:r>
            <a:r>
              <a:rPr lang="zh-CN" altLang="en-US" dirty="0"/>
              <a:t>年至今的相关文献资料。它收录了以</a:t>
            </a:r>
            <a:r>
              <a:rPr lang="en-US" altLang="zh-CN" dirty="0"/>
              <a:t>29</a:t>
            </a:r>
            <a:r>
              <a:rPr lang="zh-CN" altLang="en-US" dirty="0"/>
              <a:t>种语言发表</a:t>
            </a:r>
            <a:r>
              <a:rPr lang="zh-CN" altLang="en-US" dirty="0" smtClean="0"/>
              <a:t>的与</a:t>
            </a:r>
            <a:r>
              <a:rPr lang="zh-CN" altLang="en-US" dirty="0"/>
              <a:t>食品科学和技术、营养学相关的原始文献的英文文摘索引及部分全文链接。其收录文献类型涵盖科学期刊</a:t>
            </a:r>
            <a:r>
              <a:rPr lang="zh-CN" altLang="en-US" dirty="0" smtClean="0"/>
              <a:t>和专刊</a:t>
            </a:r>
            <a:r>
              <a:rPr lang="zh-CN" altLang="en-US" dirty="0"/>
              <a:t>（</a:t>
            </a:r>
            <a:r>
              <a:rPr lang="en-US" altLang="zh-CN" dirty="0"/>
              <a:t>4600</a:t>
            </a:r>
            <a:r>
              <a:rPr lang="zh-CN" altLang="en-US" dirty="0"/>
              <a:t>多种期刊，其中近</a:t>
            </a:r>
            <a:r>
              <a:rPr lang="en-US" altLang="zh-CN" dirty="0"/>
              <a:t>1000</a:t>
            </a:r>
            <a:r>
              <a:rPr lang="zh-CN" altLang="en-US" dirty="0"/>
              <a:t>种为现刊）、研究论文、专利、学术评论、标准、图书</a:t>
            </a:r>
            <a:r>
              <a:rPr lang="zh-CN" altLang="en-US" dirty="0" smtClean="0"/>
              <a:t>、学术</a:t>
            </a:r>
            <a:r>
              <a:rPr lang="zh-CN" altLang="en-US" dirty="0"/>
              <a:t>报告、会议录、法律法规等重要信息。</a:t>
            </a:r>
            <a:r>
              <a:rPr lang="en-US" altLang="zh-CN" dirty="0"/>
              <a:t>FSTA</a:t>
            </a:r>
            <a:r>
              <a:rPr lang="zh-CN" altLang="en-US" dirty="0"/>
              <a:t>现已被全世界</a:t>
            </a:r>
            <a:r>
              <a:rPr lang="en-US" altLang="zh-CN" dirty="0"/>
              <a:t>160</a:t>
            </a:r>
            <a:r>
              <a:rPr lang="zh-CN" altLang="en-US" dirty="0"/>
              <a:t>多个国家、地区的组织结构所采用。</a:t>
            </a:r>
          </a:p>
          <a:p>
            <a:pPr marL="285750" indent="-285750">
              <a:buFont typeface="Arial" panose="020B0604020202020204" pitchFamily="34" charset="0"/>
              <a:buChar char="•"/>
            </a:pPr>
            <a:r>
              <a:rPr lang="en-GB" dirty="0" smtClean="0"/>
              <a:t>Currently</a:t>
            </a:r>
            <a:r>
              <a:rPr lang="en-GB" dirty="0" smtClean="0"/>
              <a:t>, FSTA is available to CALIS consortia members on the Ovid </a:t>
            </a:r>
            <a:r>
              <a:rPr lang="en-GB" dirty="0" smtClean="0"/>
              <a:t>platform </a:t>
            </a:r>
            <a:endParaRPr lang="en-GB" dirty="0" smtClean="0"/>
          </a:p>
          <a:p>
            <a:pPr marL="285750" indent="-285750">
              <a:buFont typeface="Arial" panose="020B0604020202020204" pitchFamily="34" charset="0"/>
              <a:buChar char="•"/>
            </a:pPr>
            <a:r>
              <a:rPr lang="en-GB" dirty="0" smtClean="0"/>
              <a:t>From 2016, CALIS member universities will be able to choose any of the following platforms to access FSTA:</a:t>
            </a:r>
          </a:p>
          <a:p>
            <a:pPr marL="742950" lvl="1" indent="-285750">
              <a:buFont typeface="Arial" panose="020B0604020202020204" pitchFamily="34" charset="0"/>
              <a:buChar char="•"/>
            </a:pPr>
            <a:r>
              <a:rPr lang="en-GB" dirty="0" smtClean="0"/>
              <a:t>EBSCOHost</a:t>
            </a:r>
          </a:p>
          <a:p>
            <a:pPr marL="742950" lvl="1" indent="-285750">
              <a:buFont typeface="Arial" panose="020B0604020202020204" pitchFamily="34" charset="0"/>
              <a:buChar char="•"/>
            </a:pPr>
            <a:r>
              <a:rPr lang="en-GB" dirty="0" smtClean="0"/>
              <a:t>Ovid</a:t>
            </a:r>
          </a:p>
          <a:p>
            <a:pPr marL="742950" lvl="1" indent="-285750">
              <a:buFont typeface="Arial" panose="020B0604020202020204" pitchFamily="34" charset="0"/>
              <a:buChar char="•"/>
            </a:pPr>
            <a:r>
              <a:rPr lang="en-GB" dirty="0" smtClean="0"/>
              <a:t>Web of Science</a:t>
            </a:r>
          </a:p>
          <a:p>
            <a:pPr marL="285750" indent="-285750">
              <a:buFont typeface="Arial" panose="020B0604020202020204" pitchFamily="34" charset="0"/>
              <a:buChar char="•"/>
            </a:pPr>
            <a:r>
              <a:rPr lang="en-GB" dirty="0" smtClean="0"/>
              <a:t>This will provide greater choice and flexibility </a:t>
            </a:r>
            <a:r>
              <a:rPr lang="en-US" altLang="zh-CN" dirty="0" smtClean="0"/>
              <a:t>to better serve our FSTA customers in China</a:t>
            </a:r>
            <a:endParaRPr lang="en-GB" dirty="0" smtClean="0"/>
          </a:p>
          <a:p>
            <a:endParaRPr lang="en-GB" dirty="0"/>
          </a:p>
        </p:txBody>
      </p:sp>
    </p:spTree>
    <p:extLst>
      <p:ext uri="{BB962C8B-B14F-4D97-AF65-F5344CB8AC3E}">
        <p14:creationId xmlns:p14="http://schemas.microsoft.com/office/powerpoint/2010/main" val="4168331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77434" y="299810"/>
            <a:ext cx="8189131"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结论</a:t>
            </a:r>
            <a:endParaRPr lang="en-GB" altLang="en-US" sz="2800" b="1" dirty="0">
              <a:solidFill>
                <a:srgbClr val="84D0F4"/>
              </a:solidFill>
              <a:latin typeface="Helvetica" pitchFamily="34" charset="0"/>
            </a:endParaRPr>
          </a:p>
        </p:txBody>
      </p:sp>
      <p:sp>
        <p:nvSpPr>
          <p:cNvPr id="3" name="TextBox 2"/>
          <p:cNvSpPr txBox="1"/>
          <p:nvPr/>
        </p:nvSpPr>
        <p:spPr>
          <a:xfrm>
            <a:off x="0" y="746830"/>
            <a:ext cx="9144000" cy="3693319"/>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t>食品科学是多学科高度交叉的科研领域，覆盖内容从毒理学到心理学的方方面面</a:t>
            </a:r>
            <a:endParaRPr lang="en-GB" dirty="0" smtClean="0"/>
          </a:p>
          <a:p>
            <a:pPr marL="285750" indent="-285750">
              <a:buFont typeface="Arial" panose="020B0604020202020204" pitchFamily="34" charset="0"/>
              <a:buChar char="•"/>
            </a:pPr>
            <a:r>
              <a:rPr lang="zh-CN" altLang="en-US" dirty="0" smtClean="0"/>
              <a:t>在这一多学科交叉的学术领域进行深入的研究，对于人类自身的身体健康与经济发展等诸多重要方面都至关重要</a:t>
            </a:r>
            <a:endParaRPr lang="en-GB" dirty="0" smtClean="0"/>
          </a:p>
          <a:p>
            <a:pPr marL="285750" indent="-285750">
              <a:buFont typeface="Arial" panose="020B0604020202020204" pitchFamily="34" charset="0"/>
              <a:buChar char="•"/>
            </a:pPr>
            <a:r>
              <a:rPr lang="zh-CN" altLang="en-US" dirty="0" smtClean="0"/>
              <a:t>中国在食品科学研究领域的研究成果显著增加，反映出国家政策的倾斜和政府资金支持的力度）</a:t>
            </a:r>
            <a:endParaRPr lang="en-GB" dirty="0" smtClean="0"/>
          </a:p>
          <a:p>
            <a:pPr marL="285750" indent="-285750">
              <a:buFont typeface="Arial" panose="020B0604020202020204" pitchFamily="34" charset="0"/>
              <a:buChar char="•"/>
            </a:pPr>
            <a:r>
              <a:rPr lang="zh-CN" altLang="en-US" dirty="0" smtClean="0"/>
              <a:t>中国的大学对于食品科学的研究是站在多学科交叉覆盖的基点之上的，经常是和其他相关学科例如化学、工程学、营养健康学结合在一起的</a:t>
            </a:r>
            <a:endParaRPr lang="en-GB" dirty="0" smtClean="0"/>
          </a:p>
          <a:p>
            <a:pPr marL="285750" indent="-285750">
              <a:buFont typeface="Arial" panose="020B0604020202020204" pitchFamily="34" charset="0"/>
              <a:buChar char="•"/>
            </a:pPr>
            <a:r>
              <a:rPr lang="zh-CN" altLang="en-US" dirty="0" smtClean="0"/>
              <a:t>以上结论在中国贡献最大的研究领域里反映突出。其中三分之二是在应用科学方面</a:t>
            </a:r>
            <a:endParaRPr lang="en-GB" dirty="0" smtClean="0"/>
          </a:p>
          <a:p>
            <a:pPr marL="742950" lvl="1" indent="-285750">
              <a:buFont typeface="Arial" panose="020B0604020202020204" pitchFamily="34" charset="0"/>
              <a:buChar char="•"/>
            </a:pPr>
            <a:r>
              <a:rPr lang="en-GB" dirty="0"/>
              <a:t>B</a:t>
            </a:r>
            <a:r>
              <a:rPr lang="en-GB" dirty="0" smtClean="0"/>
              <a:t>iotechnology and applied </a:t>
            </a:r>
            <a:r>
              <a:rPr lang="en-GB" dirty="0" smtClean="0"/>
              <a:t>microbiology </a:t>
            </a:r>
            <a:r>
              <a:rPr lang="zh-CN" altLang="en-US" dirty="0" smtClean="0"/>
              <a:t>（生物技术与应用微生物学）</a:t>
            </a:r>
            <a:endParaRPr lang="en-GB" dirty="0" smtClean="0"/>
          </a:p>
          <a:p>
            <a:pPr marL="742950" lvl="1" indent="-285750">
              <a:buFont typeface="Arial" panose="020B0604020202020204" pitchFamily="34" charset="0"/>
              <a:buChar char="•"/>
            </a:pPr>
            <a:r>
              <a:rPr lang="en-GB" dirty="0" smtClean="0"/>
              <a:t>Toxicology </a:t>
            </a:r>
            <a:r>
              <a:rPr lang="zh-CN" altLang="en-US" dirty="0" smtClean="0"/>
              <a:t>（毒理学）</a:t>
            </a:r>
            <a:endParaRPr lang="en-GB" dirty="0" smtClean="0"/>
          </a:p>
          <a:p>
            <a:pPr marL="285750" indent="-285750">
              <a:buFont typeface="Arial" panose="020B0604020202020204" pitchFamily="34" charset="0"/>
              <a:buChar char="•"/>
            </a:pPr>
            <a:r>
              <a:rPr lang="zh-CN" altLang="en-US" dirty="0" smtClean="0"/>
              <a:t>与上述结论相对应，为了给教师和学生提供快捷、高效的信息解决方案，咱们的图书馆资源也需要像研究领域一样多学科交叉覆盖）</a:t>
            </a:r>
            <a:endParaRPr lang="en-GB" dirty="0" smtClean="0"/>
          </a:p>
          <a:p>
            <a:endParaRPr lang="en-GB" dirty="0" smtClean="0"/>
          </a:p>
        </p:txBody>
      </p:sp>
    </p:spTree>
    <p:extLst>
      <p:ext uri="{BB962C8B-B14F-4D97-AF65-F5344CB8AC3E}">
        <p14:creationId xmlns:p14="http://schemas.microsoft.com/office/powerpoint/2010/main" val="8936869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546100" y="567267"/>
            <a:ext cx="7086600" cy="523875"/>
          </a:xfrm>
          <a:prstGeom prst="rect">
            <a:avLst/>
          </a:prstGeom>
          <a:noFill/>
          <a:ln w="9525">
            <a:noFill/>
            <a:miter lim="800000"/>
            <a:headEnd/>
            <a:tailEnd/>
          </a:ln>
        </p:spPr>
        <p:txBody>
          <a:bodyPr>
            <a:spAutoFit/>
          </a:bodyPr>
          <a:lstStyle/>
          <a:p>
            <a:pPr defTabSz="914400">
              <a:spcBef>
                <a:spcPct val="50000"/>
              </a:spcBef>
            </a:pPr>
            <a:endParaRPr lang="en-GB" altLang="en-US" sz="2800" b="1" dirty="0">
              <a:solidFill>
                <a:srgbClr val="84D0F4"/>
              </a:solidFill>
              <a:latin typeface="Helvetica" pitchFamily="34" charset="0"/>
            </a:endParaRPr>
          </a:p>
        </p:txBody>
      </p:sp>
      <p:pic>
        <p:nvPicPr>
          <p:cNvPr id="1026" name="Picture 2" descr="http://www.advancedback.com/wp-content/uploads/2014/10/thankyou_Arizon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2155" y="1091142"/>
            <a:ext cx="3688287" cy="1939396"/>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ttp://jennyfenig.com/wp-content/uploads/2013/04/questio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501" y="3030538"/>
            <a:ext cx="2034094" cy="1484624"/>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2" name="矩形 1"/>
          <p:cNvSpPr/>
          <p:nvPr/>
        </p:nvSpPr>
        <p:spPr>
          <a:xfrm>
            <a:off x="0" y="5225143"/>
            <a:ext cx="2634344" cy="98819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zh-CN" altLang="en-US" sz="1000" dirty="0" smtClean="0"/>
              <a:t>张屹</a:t>
            </a:r>
            <a:endParaRPr lang="en-US" altLang="zh-CN" sz="1000" dirty="0" smtClean="0"/>
          </a:p>
          <a:p>
            <a:r>
              <a:rPr lang="zh-CN" altLang="en-US" sz="1000" dirty="0" smtClean="0"/>
              <a:t>大中华区业务拓展顾问</a:t>
            </a:r>
            <a:endParaRPr lang="zh-CN" altLang="en-US" sz="1000" dirty="0"/>
          </a:p>
          <a:p>
            <a:r>
              <a:rPr lang="zh-CN" altLang="en-US" sz="1000" dirty="0"/>
              <a:t>国际</a:t>
            </a:r>
            <a:r>
              <a:rPr lang="zh-CN" altLang="en-US" sz="1000" dirty="0" smtClean="0"/>
              <a:t>食品</a:t>
            </a:r>
            <a:r>
              <a:rPr lang="zh-CN" altLang="en-US" sz="1000" dirty="0"/>
              <a:t>信息</a:t>
            </a:r>
            <a:r>
              <a:rPr lang="zh-CN" altLang="en-US" sz="1000" dirty="0" smtClean="0"/>
              <a:t>服务中心（</a:t>
            </a:r>
            <a:r>
              <a:rPr lang="en-US" altLang="zh-CN" sz="1000" dirty="0"/>
              <a:t>IFIS</a:t>
            </a:r>
            <a:r>
              <a:rPr lang="zh-CN" altLang="en-US" sz="1000" dirty="0"/>
              <a:t>）</a:t>
            </a:r>
          </a:p>
          <a:p>
            <a:r>
              <a:rPr lang="en-US" altLang="zh-CN" sz="1000" dirty="0" smtClean="0"/>
              <a:t>M</a:t>
            </a:r>
            <a:r>
              <a:rPr lang="en-US" altLang="zh-CN" sz="1000" dirty="0"/>
              <a:t>: 13801005209</a:t>
            </a:r>
          </a:p>
          <a:p>
            <a:r>
              <a:rPr lang="en-US" altLang="zh-CN" sz="1000" dirty="0"/>
              <a:t>E:  </a:t>
            </a:r>
            <a:r>
              <a:rPr lang="en-US" altLang="zh-CN" sz="1000" dirty="0">
                <a:hlinkClick r:id="rId5"/>
              </a:rPr>
              <a:t>e.zhang@ifis.org</a:t>
            </a:r>
            <a:r>
              <a:rPr lang="zh-CN" altLang="en-US" sz="1000" dirty="0"/>
              <a:t>   </a:t>
            </a:r>
            <a:r>
              <a:rPr lang="en-US" altLang="zh-CN" sz="1000" dirty="0">
                <a:hlinkClick r:id="rId6"/>
              </a:rPr>
              <a:t>eebozyh@126.com</a:t>
            </a:r>
            <a:endParaRPr lang="zh-CN" altLang="en-US" sz="1000" dirty="0"/>
          </a:p>
          <a:p>
            <a:r>
              <a:rPr lang="en-US" altLang="zh-CN" sz="1000" b="1" dirty="0" smtClean="0">
                <a:hlinkClick r:id="rId7" tooltip="http://www.ifis.org/"/>
              </a:rPr>
              <a:t>www.ifis.org</a:t>
            </a:r>
            <a:endParaRPr lang="zh-CN" altLang="en-US" dirty="0"/>
          </a:p>
        </p:txBody>
      </p:sp>
    </p:spTree>
    <p:extLst>
      <p:ext uri="{BB962C8B-B14F-4D97-AF65-F5344CB8AC3E}">
        <p14:creationId xmlns:p14="http://schemas.microsoft.com/office/powerpoint/2010/main" val="2036552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3550" y="593725"/>
            <a:ext cx="6427788" cy="523220"/>
          </a:xfrm>
          <a:prstGeom prst="rect">
            <a:avLst/>
          </a:prstGeom>
          <a:noFill/>
          <a:ln w="9525">
            <a:noFill/>
            <a:miter lim="800000"/>
            <a:headEnd/>
            <a:tailEnd/>
          </a:ln>
        </p:spPr>
        <p:txBody>
          <a:bodyPr>
            <a:spAutoFit/>
          </a:bodyPr>
          <a:lstStyle/>
          <a:p>
            <a:pPr defTabSz="914400">
              <a:spcBef>
                <a:spcPct val="50000"/>
              </a:spcBef>
            </a:pPr>
            <a:r>
              <a:rPr lang="en-GB" altLang="en-US" sz="2800" b="1" dirty="0" smtClean="0">
                <a:solidFill>
                  <a:srgbClr val="84D0F4"/>
                </a:solidFill>
                <a:latin typeface="Helvetica" pitchFamily="34" charset="0"/>
              </a:rPr>
              <a:t>Contents</a:t>
            </a:r>
            <a:endParaRPr lang="en-GB" altLang="en-US" sz="2800" b="1" dirty="0">
              <a:solidFill>
                <a:srgbClr val="84D0F4"/>
              </a:solidFill>
              <a:latin typeface="Helvetica" pitchFamily="34" charset="0"/>
            </a:endParaRPr>
          </a:p>
        </p:txBody>
      </p:sp>
      <p:sp>
        <p:nvSpPr>
          <p:cNvPr id="3" name="TextBox 2"/>
          <p:cNvSpPr txBox="1"/>
          <p:nvPr/>
        </p:nvSpPr>
        <p:spPr>
          <a:xfrm>
            <a:off x="614148" y="1296537"/>
            <a:ext cx="8332628" cy="3816429"/>
          </a:xfrm>
          <a:prstGeom prst="rect">
            <a:avLst/>
          </a:prstGeom>
          <a:noFill/>
        </p:spPr>
        <p:txBody>
          <a:bodyPr wrap="square" rtlCol="0">
            <a:spAutoFit/>
          </a:bodyPr>
          <a:lstStyle/>
          <a:p>
            <a:pPr marL="285750" indent="-285750">
              <a:buFont typeface="Arial" panose="020B0604020202020204" pitchFamily="34" charset="0"/>
              <a:buChar char="•"/>
            </a:pPr>
            <a:r>
              <a:rPr lang="en-GB" sz="2200" dirty="0" smtClean="0"/>
              <a:t>The importance of food science </a:t>
            </a:r>
            <a:r>
              <a:rPr lang="zh-CN" altLang="en-US" sz="2200" dirty="0" smtClean="0"/>
              <a:t>（食品科学的重要性）</a:t>
            </a:r>
            <a:endParaRPr lang="en-GB" sz="2200" dirty="0" smtClean="0"/>
          </a:p>
          <a:p>
            <a:pPr marL="285750" indent="-285750">
              <a:buFont typeface="Arial" panose="020B0604020202020204" pitchFamily="34" charset="0"/>
              <a:buChar char="•"/>
            </a:pPr>
            <a:r>
              <a:rPr lang="en-GB" sz="2200" dirty="0" smtClean="0"/>
              <a:t>Food science at Chinese universities </a:t>
            </a:r>
            <a:r>
              <a:rPr lang="zh-CN" altLang="en-US" sz="2200" dirty="0" smtClean="0"/>
              <a:t>（中国</a:t>
            </a:r>
            <a:r>
              <a:rPr lang="zh-CN" altLang="en-US" sz="2200" dirty="0" smtClean="0"/>
              <a:t>大学里食品科学的学科设置）</a:t>
            </a:r>
            <a:endParaRPr lang="en-GB" sz="2200" dirty="0" smtClean="0"/>
          </a:p>
          <a:p>
            <a:pPr marL="285750" indent="-285750">
              <a:buFont typeface="Arial" panose="020B0604020202020204" pitchFamily="34" charset="0"/>
              <a:buChar char="•"/>
            </a:pPr>
            <a:r>
              <a:rPr lang="en-GB" sz="2200" dirty="0"/>
              <a:t>A selection of Chinese university departments teaching food science </a:t>
            </a:r>
            <a:r>
              <a:rPr lang="en-GB" sz="2200" dirty="0" smtClean="0"/>
              <a:t>courses </a:t>
            </a:r>
            <a:r>
              <a:rPr lang="zh-CN" altLang="en-US" sz="2200" dirty="0"/>
              <a:t>（案例</a:t>
            </a:r>
            <a:r>
              <a:rPr lang="zh-CN" altLang="en-US" sz="2200" dirty="0" smtClean="0"/>
              <a:t>研究</a:t>
            </a:r>
            <a:r>
              <a:rPr lang="zh-CN" altLang="en-US" sz="2200" dirty="0" smtClean="0"/>
              <a:t>：</a:t>
            </a:r>
            <a:r>
              <a:rPr lang="zh-CN" altLang="en-US" sz="2200" dirty="0"/>
              <a:t>部分</a:t>
            </a:r>
            <a:r>
              <a:rPr lang="zh-CN" altLang="en-US" sz="2200" dirty="0" smtClean="0"/>
              <a:t>中国</a:t>
            </a:r>
            <a:r>
              <a:rPr lang="zh-CN" altLang="en-US" sz="2200" dirty="0"/>
              <a:t>大学系</a:t>
            </a:r>
            <a:r>
              <a:rPr lang="zh-CN" altLang="en-US" sz="2200" dirty="0" smtClean="0"/>
              <a:t>所里开设的食品科学课程）</a:t>
            </a:r>
            <a:endParaRPr lang="en-GB" sz="2200" dirty="0" smtClean="0"/>
          </a:p>
          <a:p>
            <a:pPr marL="285750" indent="-285750">
              <a:buFont typeface="Arial" panose="020B0604020202020204" pitchFamily="34" charset="0"/>
              <a:buChar char="•"/>
            </a:pPr>
            <a:r>
              <a:rPr lang="en-GB" sz="2200" dirty="0" smtClean="0"/>
              <a:t>Example Course – Tea Science </a:t>
            </a:r>
            <a:r>
              <a:rPr lang="zh-CN" altLang="en-US" sz="2200" dirty="0" smtClean="0"/>
              <a:t>（</a:t>
            </a:r>
            <a:r>
              <a:rPr lang="zh-CN" altLang="en-US" sz="2200" dirty="0" smtClean="0"/>
              <a:t>茶叶科学</a:t>
            </a:r>
            <a:r>
              <a:rPr lang="zh-CN" altLang="en-US" sz="2200" dirty="0" smtClean="0"/>
              <a:t>）</a:t>
            </a:r>
            <a:endParaRPr lang="en-GB" sz="2200" dirty="0" smtClean="0"/>
          </a:p>
          <a:p>
            <a:pPr marL="285750" indent="-285750">
              <a:buFont typeface="Arial" panose="020B0604020202020204" pitchFamily="34" charset="0"/>
              <a:buChar char="•"/>
            </a:pPr>
            <a:r>
              <a:rPr lang="en-GB" sz="2200" dirty="0" smtClean="0"/>
              <a:t>Multidisciplinary research areas </a:t>
            </a:r>
            <a:r>
              <a:rPr lang="zh-CN" altLang="en-US" sz="2200" dirty="0" smtClean="0"/>
              <a:t>（其中</a:t>
            </a:r>
            <a:r>
              <a:rPr lang="zh-CN" altLang="en-US" sz="2200" dirty="0" smtClean="0"/>
              <a:t>的交叉</a:t>
            </a:r>
            <a:r>
              <a:rPr lang="zh-CN" altLang="en-US" sz="2200" dirty="0" smtClean="0"/>
              <a:t>多</a:t>
            </a:r>
            <a:r>
              <a:rPr lang="zh-CN" altLang="en-US" sz="2200" dirty="0" smtClean="0"/>
              <a:t>学科</a:t>
            </a:r>
            <a:r>
              <a:rPr lang="zh-CN" altLang="en-US" sz="2200" dirty="0" smtClean="0"/>
              <a:t>研究领域）</a:t>
            </a:r>
            <a:endParaRPr lang="en-GB" sz="2200" dirty="0" smtClean="0"/>
          </a:p>
          <a:p>
            <a:pPr marL="285750" indent="-285750">
              <a:buFont typeface="Arial" panose="020B0604020202020204" pitchFamily="34" charset="0"/>
              <a:buChar char="•"/>
            </a:pPr>
            <a:r>
              <a:rPr lang="en-GB" sz="2200" dirty="0" smtClean="0"/>
              <a:t>Research output from China  </a:t>
            </a:r>
            <a:r>
              <a:rPr lang="zh-CN" altLang="en-US" sz="2200" dirty="0" smtClean="0"/>
              <a:t>（中国方面贡献的相关科研成果）</a:t>
            </a:r>
            <a:endParaRPr lang="en-GB" sz="2200" dirty="0" smtClean="0"/>
          </a:p>
          <a:p>
            <a:pPr marL="285750" indent="-285750">
              <a:buFont typeface="Arial" panose="020B0604020202020204" pitchFamily="34" charset="0"/>
              <a:buChar char="•"/>
            </a:pPr>
            <a:r>
              <a:rPr lang="en-GB" sz="2200" dirty="0" smtClean="0"/>
              <a:t>FSTA and CALIS </a:t>
            </a:r>
            <a:r>
              <a:rPr lang="zh-CN" altLang="en-US" sz="2200" dirty="0" smtClean="0"/>
              <a:t>（食品科学文摘数据库与</a:t>
            </a:r>
            <a:r>
              <a:rPr lang="en-US" altLang="zh-CN" sz="2200" dirty="0" smtClean="0"/>
              <a:t>CALIS</a:t>
            </a:r>
            <a:r>
              <a:rPr lang="zh-CN" altLang="en-US" sz="2200" dirty="0" smtClean="0"/>
              <a:t>）</a:t>
            </a:r>
            <a:endParaRPr lang="en-GB" sz="2200" dirty="0" smtClean="0"/>
          </a:p>
          <a:p>
            <a:pPr marL="285750" indent="-285750">
              <a:buFont typeface="Arial" panose="020B0604020202020204" pitchFamily="34" charset="0"/>
              <a:buChar char="•"/>
            </a:pPr>
            <a:r>
              <a:rPr lang="en-GB" sz="2200" dirty="0" smtClean="0"/>
              <a:t>Summary </a:t>
            </a:r>
            <a:r>
              <a:rPr lang="zh-CN" altLang="en-US" sz="2200" dirty="0" smtClean="0"/>
              <a:t>（总结）</a:t>
            </a:r>
            <a:endParaRPr lang="en-GB" sz="2200" dirty="0" smtClean="0"/>
          </a:p>
        </p:txBody>
      </p:sp>
    </p:spTree>
    <p:extLst>
      <p:ext uri="{BB962C8B-B14F-4D97-AF65-F5344CB8AC3E}">
        <p14:creationId xmlns:p14="http://schemas.microsoft.com/office/powerpoint/2010/main" val="453862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3549" y="593725"/>
            <a:ext cx="8465297"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食品</a:t>
            </a:r>
            <a:r>
              <a:rPr lang="zh-CN" altLang="en-US" sz="2800" b="1" dirty="0" smtClean="0">
                <a:solidFill>
                  <a:srgbClr val="84D0F4"/>
                </a:solidFill>
                <a:latin typeface="Helvetica" pitchFamily="34" charset="0"/>
              </a:rPr>
              <a:t>科学的</a:t>
            </a:r>
            <a:r>
              <a:rPr lang="zh-CN" altLang="en-US" sz="2800" b="1" dirty="0" smtClean="0">
                <a:solidFill>
                  <a:srgbClr val="84D0F4"/>
                </a:solidFill>
                <a:latin typeface="Helvetica" pitchFamily="34" charset="0"/>
              </a:rPr>
              <a:t>重要性</a:t>
            </a:r>
            <a:endParaRPr lang="en-GB" altLang="en-US" sz="2800" b="1" dirty="0">
              <a:solidFill>
                <a:srgbClr val="84D0F4"/>
              </a:solidFill>
              <a:latin typeface="Helvetica" pitchFamily="34" charset="0"/>
            </a:endParaRPr>
          </a:p>
        </p:txBody>
      </p:sp>
      <p:sp>
        <p:nvSpPr>
          <p:cNvPr id="3" name="TextBox 2"/>
          <p:cNvSpPr txBox="1"/>
          <p:nvPr/>
        </p:nvSpPr>
        <p:spPr>
          <a:xfrm>
            <a:off x="614149" y="1547832"/>
            <a:ext cx="8529851" cy="3416320"/>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t>食品</a:t>
            </a:r>
            <a:r>
              <a:rPr lang="zh-CN" altLang="en-US" dirty="0" smtClean="0"/>
              <a:t>科学的重要性可以从</a:t>
            </a:r>
            <a:r>
              <a:rPr lang="zh-CN" altLang="en-US" dirty="0" smtClean="0"/>
              <a:t>地区性及</a:t>
            </a:r>
            <a:r>
              <a:rPr lang="zh-CN" altLang="en-US" dirty="0" smtClean="0"/>
              <a:t>全球性两个层面上体现出来，该学科的价值亦</a:t>
            </a:r>
            <a:r>
              <a:rPr lang="zh-CN" altLang="en-US" dirty="0"/>
              <a:t>随着人口的</a:t>
            </a:r>
            <a:r>
              <a:rPr lang="zh-CN" altLang="en-US" dirty="0" smtClean="0"/>
              <a:t>增长而益发凸</a:t>
            </a:r>
            <a:r>
              <a:rPr lang="zh-CN" altLang="en-US" dirty="0" smtClean="0"/>
              <a:t>显</a:t>
            </a:r>
            <a:endParaRPr lang="en-GB" dirty="0" smtClean="0"/>
          </a:p>
          <a:p>
            <a:pPr marL="285750" indent="-285750">
              <a:buFont typeface="Arial" panose="020B0604020202020204" pitchFamily="34" charset="0"/>
              <a:buChar char="•"/>
            </a:pPr>
            <a:r>
              <a:rPr lang="zh-CN" altLang="en-US" dirty="0" smtClean="0"/>
              <a:t>它</a:t>
            </a:r>
            <a:r>
              <a:rPr lang="zh-CN" altLang="en-US" dirty="0" smtClean="0"/>
              <a:t>影响每个人的生活</a:t>
            </a:r>
            <a:r>
              <a:rPr lang="en-US" altLang="zh-CN" dirty="0" smtClean="0"/>
              <a:t>- </a:t>
            </a:r>
            <a:r>
              <a:rPr lang="zh-CN" altLang="en-US" dirty="0" smtClean="0"/>
              <a:t>大家都想、也</a:t>
            </a:r>
            <a:r>
              <a:rPr lang="zh-CN" altLang="en-US" dirty="0" smtClean="0"/>
              <a:t>需要安全并富有营养的</a:t>
            </a:r>
            <a:r>
              <a:rPr lang="zh-CN" altLang="en-US" dirty="0" smtClean="0"/>
              <a:t>食品</a:t>
            </a:r>
            <a:endParaRPr lang="en-GB" dirty="0" smtClean="0"/>
          </a:p>
          <a:p>
            <a:pPr marL="285750" indent="-285750">
              <a:buFont typeface="Arial" panose="020B0604020202020204" pitchFamily="34" charset="0"/>
              <a:buChar char="•"/>
            </a:pPr>
            <a:r>
              <a:rPr lang="zh-CN" altLang="en-US" dirty="0" smtClean="0"/>
              <a:t>食品</a:t>
            </a:r>
            <a:r>
              <a:rPr lang="zh-CN" altLang="en-US" dirty="0" smtClean="0"/>
              <a:t>科学对于关系到全人类当下和</a:t>
            </a:r>
            <a:r>
              <a:rPr lang="zh-CN" altLang="en-US" dirty="0" smtClean="0"/>
              <a:t>未来</a:t>
            </a:r>
            <a:r>
              <a:rPr lang="zh-CN" altLang="en-US" dirty="0"/>
              <a:t>之</a:t>
            </a:r>
            <a:r>
              <a:rPr lang="zh-CN" altLang="en-US" dirty="0" smtClean="0"/>
              <a:t>健康福祉相关</a:t>
            </a:r>
            <a:r>
              <a:rPr lang="zh-CN" altLang="en-US" dirty="0" smtClean="0"/>
              <a:t>的重大问题产生深远影响，</a:t>
            </a:r>
            <a:r>
              <a:rPr lang="zh-CN" altLang="en-US" dirty="0" smtClean="0"/>
              <a:t>例如</a:t>
            </a:r>
            <a:r>
              <a:rPr lang="zh-CN" altLang="en-US" dirty="0">
                <a:sym typeface="Wingdings" panose="05000000000000000000" pitchFamily="2" charset="2"/>
              </a:rPr>
              <a:t>：</a:t>
            </a:r>
            <a:endParaRPr lang="en-GB" dirty="0" smtClean="0"/>
          </a:p>
          <a:p>
            <a:pPr marL="742950" lvl="1" indent="-285750">
              <a:buFont typeface="Arial" panose="020B0604020202020204" pitchFamily="34" charset="0"/>
              <a:buChar char="•"/>
            </a:pPr>
            <a:endParaRPr lang="en-GB" dirty="0" smtClean="0"/>
          </a:p>
          <a:p>
            <a:pPr marL="742950" lvl="1" indent="-285750">
              <a:buFont typeface="Arial" panose="020B0604020202020204" pitchFamily="34" charset="0"/>
              <a:buChar char="•"/>
            </a:pPr>
            <a:r>
              <a:rPr lang="zh-CN" altLang="en-US" dirty="0" smtClean="0"/>
              <a:t>人类</a:t>
            </a:r>
            <a:r>
              <a:rPr lang="zh-CN" altLang="en-US" dirty="0" smtClean="0"/>
              <a:t>的</a:t>
            </a:r>
            <a:r>
              <a:rPr lang="zh-CN" altLang="en-US" dirty="0" smtClean="0"/>
              <a:t>健康</a:t>
            </a:r>
            <a:endParaRPr lang="en-GB" dirty="0" smtClean="0"/>
          </a:p>
          <a:p>
            <a:pPr marL="742950" lvl="1" indent="-285750">
              <a:buFont typeface="Arial" panose="020B0604020202020204" pitchFamily="34" charset="0"/>
              <a:buChar char="•"/>
            </a:pPr>
            <a:r>
              <a:rPr lang="zh-CN" altLang="en-US" dirty="0" smtClean="0"/>
              <a:t>食品质量的安全</a:t>
            </a:r>
            <a:endParaRPr lang="en-GB" dirty="0" smtClean="0"/>
          </a:p>
          <a:p>
            <a:pPr marL="742950" lvl="1" indent="-285750">
              <a:buFont typeface="Arial" panose="020B0604020202020204" pitchFamily="34" charset="0"/>
              <a:buChar char="•"/>
            </a:pPr>
            <a:r>
              <a:rPr lang="zh-CN" altLang="en-US" dirty="0" smtClean="0"/>
              <a:t>粮食的</a:t>
            </a:r>
            <a:r>
              <a:rPr lang="zh-CN" altLang="en-US" dirty="0" smtClean="0"/>
              <a:t>保障</a:t>
            </a:r>
            <a:r>
              <a:rPr lang="zh-CN" altLang="en-US" dirty="0" smtClean="0"/>
              <a:t>问题</a:t>
            </a:r>
            <a:endParaRPr lang="en-GB" dirty="0" smtClean="0"/>
          </a:p>
          <a:p>
            <a:pPr marL="742950" lvl="1" indent="-285750">
              <a:buFont typeface="Arial" panose="020B0604020202020204" pitchFamily="34" charset="0"/>
              <a:buChar char="•"/>
            </a:pPr>
            <a:r>
              <a:rPr lang="zh-CN" altLang="en-US" dirty="0" smtClean="0"/>
              <a:t>如何</a:t>
            </a:r>
            <a:r>
              <a:rPr lang="zh-CN" altLang="en-US" dirty="0" smtClean="0"/>
              <a:t>减少浪费</a:t>
            </a:r>
            <a:r>
              <a:rPr lang="zh-CN" altLang="en-US" dirty="0" smtClean="0"/>
              <a:t>粮食</a:t>
            </a:r>
            <a:endParaRPr lang="en-GB" dirty="0" smtClean="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smtClean="0"/>
          </a:p>
        </p:txBody>
      </p:sp>
    </p:spTree>
    <p:extLst>
      <p:ext uri="{BB962C8B-B14F-4D97-AF65-F5344CB8AC3E}">
        <p14:creationId xmlns:p14="http://schemas.microsoft.com/office/powerpoint/2010/main" val="3182055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161365" y="593725"/>
            <a:ext cx="8982635"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食品</a:t>
            </a:r>
            <a:r>
              <a:rPr lang="zh-CN" altLang="en-US" sz="2800" b="1" dirty="0" smtClean="0">
                <a:solidFill>
                  <a:srgbClr val="84D0F4"/>
                </a:solidFill>
                <a:latin typeface="Helvetica" pitchFamily="34" charset="0"/>
              </a:rPr>
              <a:t>科学的</a:t>
            </a:r>
            <a:r>
              <a:rPr lang="zh-CN" altLang="en-US" sz="2800" b="1" dirty="0" smtClean="0">
                <a:solidFill>
                  <a:srgbClr val="84D0F4"/>
                </a:solidFill>
                <a:latin typeface="Helvetica" pitchFamily="34" charset="0"/>
              </a:rPr>
              <a:t>重要性</a:t>
            </a:r>
            <a:endParaRPr lang="en-GB" altLang="en-US" sz="2800" b="1" dirty="0">
              <a:solidFill>
                <a:srgbClr val="84D0F4"/>
              </a:solidFill>
              <a:latin typeface="Helvetica" pitchFamily="34" charset="0"/>
            </a:endParaRPr>
          </a:p>
        </p:txBody>
      </p:sp>
      <p:sp>
        <p:nvSpPr>
          <p:cNvPr id="3" name="TextBox 2"/>
          <p:cNvSpPr txBox="1"/>
          <p:nvPr/>
        </p:nvSpPr>
        <p:spPr>
          <a:xfrm>
            <a:off x="614149" y="1296537"/>
            <a:ext cx="8038532" cy="3139321"/>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latin typeface="Helvetica" panose="020B0604020202020204" pitchFamily="34" charset="0"/>
              </a:rPr>
              <a:t>食品工业与农业对于</a:t>
            </a:r>
            <a:r>
              <a:rPr lang="zh-CN" altLang="en-US" dirty="0" smtClean="0">
                <a:latin typeface="Helvetica" panose="020B0604020202020204" pitchFamily="34" charset="0"/>
              </a:rPr>
              <a:t>中国的发展</a:t>
            </a:r>
            <a:r>
              <a:rPr lang="zh-CN" altLang="en-US" dirty="0" smtClean="0">
                <a:latin typeface="Helvetica" panose="020B0604020202020204" pitchFamily="34" charset="0"/>
              </a:rPr>
              <a:t>至关重要</a:t>
            </a:r>
            <a:endParaRPr lang="en-GB" altLang="en-US" dirty="0">
              <a:latin typeface="Helvetica" panose="020B0604020202020204" pitchFamily="34" charset="0"/>
            </a:endParaRPr>
          </a:p>
          <a:p>
            <a:pPr marL="285750" indent="-285750">
              <a:buFont typeface="Arial" panose="020B0604020202020204" pitchFamily="34" charset="0"/>
              <a:buChar char="•"/>
            </a:pPr>
            <a:r>
              <a:rPr lang="zh-CN" altLang="en-US" dirty="0" smtClean="0">
                <a:latin typeface="Helvetica" panose="020B0604020202020204" pitchFamily="34" charset="0"/>
              </a:rPr>
              <a:t>要取得经济发展</a:t>
            </a:r>
            <a:r>
              <a:rPr lang="zh-CN" altLang="en-US" dirty="0" smtClean="0">
                <a:latin typeface="Helvetica" panose="020B0604020202020204" pitchFamily="34" charset="0"/>
              </a:rPr>
              <a:t>、</a:t>
            </a:r>
            <a:r>
              <a:rPr lang="zh-CN" altLang="en-US" dirty="0" smtClean="0">
                <a:latin typeface="Helvetica" panose="020B0604020202020204" pitchFamily="34" charset="0"/>
              </a:rPr>
              <a:t>贸易增长</a:t>
            </a:r>
            <a:r>
              <a:rPr lang="zh-CN" altLang="en-US" dirty="0" smtClean="0">
                <a:latin typeface="Helvetica" panose="020B0604020202020204" pitchFamily="34" charset="0"/>
              </a:rPr>
              <a:t>、</a:t>
            </a:r>
            <a:r>
              <a:rPr lang="zh-CN" altLang="en-US" dirty="0" smtClean="0">
                <a:latin typeface="Helvetica" panose="020B0604020202020204" pitchFamily="34" charset="0"/>
              </a:rPr>
              <a:t>科技进步的成功又离不开</a:t>
            </a:r>
            <a:r>
              <a:rPr lang="zh-CN" altLang="en-US" dirty="0" smtClean="0">
                <a:latin typeface="Helvetica" panose="020B0604020202020204" pitchFamily="34" charset="0"/>
              </a:rPr>
              <a:t>对这些领域可靠的、实时更新的研究成果的</a:t>
            </a:r>
            <a:r>
              <a:rPr lang="zh-CN" altLang="en-US" dirty="0" smtClean="0">
                <a:latin typeface="Helvetica" panose="020B0604020202020204" pitchFamily="34" charset="0"/>
              </a:rPr>
              <a:t>访问</a:t>
            </a:r>
            <a:endParaRPr lang="en-GB" altLang="en-US" dirty="0">
              <a:latin typeface="Helvetica" panose="020B0604020202020204" pitchFamily="34" charset="0"/>
            </a:endParaRPr>
          </a:p>
          <a:p>
            <a:pPr marL="742950" lvl="1" indent="-285750">
              <a:buFont typeface="Arial" panose="020B0604020202020204" pitchFamily="34" charset="0"/>
              <a:buChar char="•"/>
            </a:pPr>
            <a:endParaRPr lang="en-GB" dirty="0" smtClean="0"/>
          </a:p>
          <a:p>
            <a:pPr marL="742950" lvl="1" indent="-285750">
              <a:buFont typeface="Arial" panose="020B0604020202020204" pitchFamily="34" charset="0"/>
              <a:buChar char="•"/>
            </a:pPr>
            <a:r>
              <a:rPr lang="en-GB" dirty="0"/>
              <a:t>Research and </a:t>
            </a:r>
            <a:r>
              <a:rPr lang="en-GB" dirty="0" smtClean="0"/>
              <a:t>development </a:t>
            </a:r>
            <a:r>
              <a:rPr lang="zh-CN" altLang="en-US" dirty="0" smtClean="0"/>
              <a:t>（科技研发）</a:t>
            </a:r>
            <a:endParaRPr lang="en-GB" dirty="0"/>
          </a:p>
          <a:p>
            <a:pPr marL="742950" lvl="1" indent="-285750">
              <a:buFont typeface="Arial" panose="020B0604020202020204" pitchFamily="34" charset="0"/>
              <a:buChar char="•"/>
            </a:pPr>
            <a:r>
              <a:rPr lang="en-GB" dirty="0" smtClean="0"/>
              <a:t>The economy </a:t>
            </a:r>
            <a:r>
              <a:rPr lang="zh-CN" altLang="en-US" dirty="0" smtClean="0"/>
              <a:t>（经济发展）</a:t>
            </a:r>
            <a:endParaRPr lang="en-GB" dirty="0" smtClean="0"/>
          </a:p>
          <a:p>
            <a:pPr marL="742950" lvl="1" indent="-285750">
              <a:buFont typeface="Arial" panose="020B0604020202020204" pitchFamily="34" charset="0"/>
              <a:buChar char="•"/>
            </a:pPr>
            <a:r>
              <a:rPr lang="en-GB" dirty="0" smtClean="0"/>
              <a:t>Trade  </a:t>
            </a:r>
            <a:r>
              <a:rPr lang="zh-CN" altLang="en-US" dirty="0" smtClean="0"/>
              <a:t>（贸易发展）</a:t>
            </a:r>
            <a:endParaRPr lang="en-GB" dirty="0" smtClean="0"/>
          </a:p>
          <a:p>
            <a:pPr marL="285750" indent="-285750">
              <a:buFont typeface="Arial" panose="020B0604020202020204" pitchFamily="34" charset="0"/>
              <a:buChar char="•"/>
            </a:pPr>
            <a:r>
              <a:rPr lang="en-US" dirty="0" smtClean="0"/>
              <a:t> </a:t>
            </a:r>
            <a:r>
              <a:rPr lang="zh-CN" altLang="en-US" dirty="0" smtClean="0"/>
              <a:t>这些因素影响我们每个人的生活，并揭示出食品科学研究为什么如此不可或缺</a:t>
            </a:r>
            <a:endParaRPr lang="en-GB" dirty="0"/>
          </a:p>
          <a:p>
            <a:endParaRPr lang="en-GB" dirty="0"/>
          </a:p>
          <a:p>
            <a:endParaRPr lang="en-GB" dirty="0"/>
          </a:p>
        </p:txBody>
      </p:sp>
    </p:spTree>
    <p:extLst>
      <p:ext uri="{BB962C8B-B14F-4D97-AF65-F5344CB8AC3E}">
        <p14:creationId xmlns:p14="http://schemas.microsoft.com/office/powerpoint/2010/main" val="580233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3550" y="593725"/>
            <a:ext cx="8447368"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案例</a:t>
            </a:r>
            <a:r>
              <a:rPr lang="zh-CN" altLang="en-US" sz="2800" b="1" dirty="0" smtClean="0">
                <a:solidFill>
                  <a:srgbClr val="84D0F4"/>
                </a:solidFill>
                <a:latin typeface="Helvetica" pitchFamily="34" charset="0"/>
              </a:rPr>
              <a:t>研究： 中国大学的食品</a:t>
            </a:r>
            <a:r>
              <a:rPr lang="zh-CN" altLang="en-US" sz="2800" b="1" dirty="0" smtClean="0">
                <a:solidFill>
                  <a:srgbClr val="84D0F4"/>
                </a:solidFill>
                <a:latin typeface="Helvetica" pitchFamily="34" charset="0"/>
              </a:rPr>
              <a:t>科学学科设置</a:t>
            </a:r>
            <a:endParaRPr lang="en-GB" altLang="en-US" sz="2800" b="1" dirty="0">
              <a:solidFill>
                <a:srgbClr val="84D0F4"/>
              </a:solidFill>
              <a:latin typeface="Helvetica" pitchFamily="34" charset="0"/>
            </a:endParaRPr>
          </a:p>
        </p:txBody>
      </p:sp>
      <p:sp>
        <p:nvSpPr>
          <p:cNvPr id="3" name="TextBox 2"/>
          <p:cNvSpPr txBox="1"/>
          <p:nvPr/>
        </p:nvSpPr>
        <p:spPr>
          <a:xfrm>
            <a:off x="677416" y="1816773"/>
            <a:ext cx="8019635" cy="2585323"/>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t>食品</a:t>
            </a:r>
            <a:r>
              <a:rPr lang="zh-CN" altLang="en-US" dirty="0" smtClean="0"/>
              <a:t>科学作为一个学科，在中国和全世界的大学正变得越来越</a:t>
            </a:r>
            <a:r>
              <a:rPr lang="zh-CN" altLang="en-US" dirty="0" smtClean="0"/>
              <a:t>重要</a:t>
            </a:r>
            <a:endParaRPr lang="en-GB" dirty="0" smtClean="0"/>
          </a:p>
          <a:p>
            <a:pPr marL="285750" indent="-285750">
              <a:buFont typeface="Arial" panose="020B0604020202020204" pitchFamily="34" charset="0"/>
              <a:buChar char="•"/>
            </a:pPr>
            <a:r>
              <a:rPr lang="zh-CN" altLang="en-US" dirty="0" smtClean="0"/>
              <a:t>中国政府</a:t>
            </a:r>
            <a:r>
              <a:rPr lang="zh-CN" altLang="en-US" dirty="0" smtClean="0"/>
              <a:t>对该领域的科研在政策和资金面上予以了</a:t>
            </a:r>
            <a:r>
              <a:rPr lang="zh-CN" altLang="en-US" dirty="0" smtClean="0"/>
              <a:t>倾斜</a:t>
            </a:r>
            <a:endParaRPr lang="en-GB" dirty="0" smtClean="0"/>
          </a:p>
          <a:p>
            <a:pPr marL="742950" lvl="1" indent="-285750">
              <a:buFont typeface="Wingdings" panose="05000000000000000000" pitchFamily="2" charset="2"/>
              <a:buChar char="Ø"/>
            </a:pPr>
            <a:r>
              <a:rPr lang="zh-CN" altLang="en-US" dirty="0" smtClean="0"/>
              <a:t>三氯氰胺、地沟油、全世界婴儿奶粉产业、食品安全法、国务院食品安全领导小组组长（李克强）。。。</a:t>
            </a:r>
            <a:endParaRPr lang="en-GB" dirty="0" smtClean="0"/>
          </a:p>
          <a:p>
            <a:pPr marL="285750" indent="-285750">
              <a:buFont typeface="Arial" panose="020B0604020202020204" pitchFamily="34" charset="0"/>
              <a:buChar char="•"/>
            </a:pPr>
            <a:r>
              <a:rPr lang="zh-CN" altLang="en-US" dirty="0" smtClean="0"/>
              <a:t>反映</a:t>
            </a:r>
            <a:r>
              <a:rPr lang="zh-CN" altLang="en-US" dirty="0" smtClean="0"/>
              <a:t>在有越来越多的中国大学开设与食品科学相关的</a:t>
            </a:r>
            <a:r>
              <a:rPr lang="zh-CN" altLang="en-US" dirty="0" smtClean="0"/>
              <a:t>课</a:t>
            </a:r>
            <a:endParaRPr lang="en-GB" dirty="0" smtClean="0"/>
          </a:p>
          <a:p>
            <a:endParaRPr lang="en-GB" dirty="0" smtClean="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339212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3547" y="0"/>
            <a:ext cx="8513025" cy="1169551"/>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中国部分大学开设食品科学相关课程的学院、</a:t>
            </a:r>
            <a:endParaRPr lang="en-US" altLang="zh-CN" sz="2800" b="1" dirty="0" smtClean="0">
              <a:solidFill>
                <a:srgbClr val="84D0F4"/>
              </a:solidFill>
              <a:latin typeface="Helvetica" pitchFamily="34" charset="0"/>
            </a:endParaRPr>
          </a:p>
          <a:p>
            <a:pPr defTabSz="914400">
              <a:spcBef>
                <a:spcPct val="50000"/>
              </a:spcBef>
            </a:pPr>
            <a:r>
              <a:rPr lang="zh-CN" altLang="en-US" sz="2800" b="1" dirty="0" smtClean="0">
                <a:solidFill>
                  <a:srgbClr val="84D0F4"/>
                </a:solidFill>
                <a:latin typeface="Helvetica" pitchFamily="34" charset="0"/>
              </a:rPr>
              <a:t>系所情况</a:t>
            </a:r>
            <a:r>
              <a:rPr lang="zh-CN" altLang="en-US" sz="2800" b="1" dirty="0" smtClean="0">
                <a:solidFill>
                  <a:srgbClr val="84D0F4"/>
                </a:solidFill>
                <a:latin typeface="Helvetica" pitchFamily="34" charset="0"/>
              </a:rPr>
              <a:t>一</a:t>
            </a:r>
            <a:r>
              <a:rPr lang="zh-CN" altLang="en-US" sz="2800" b="1" dirty="0" smtClean="0">
                <a:solidFill>
                  <a:srgbClr val="84D0F4"/>
                </a:solidFill>
                <a:latin typeface="Helvetica" pitchFamily="34" charset="0"/>
              </a:rPr>
              <a:t>撇</a:t>
            </a:r>
            <a:endParaRPr lang="en-GB" altLang="en-US" sz="2800" b="1" dirty="0">
              <a:solidFill>
                <a:srgbClr val="84D0F4"/>
              </a:solidFill>
              <a:latin typeface="Helvetica" pitchFamily="34" charset="0"/>
            </a:endParaRPr>
          </a:p>
        </p:txBody>
      </p:sp>
      <p:sp>
        <p:nvSpPr>
          <p:cNvPr id="3" name="TextBox 2"/>
          <p:cNvSpPr txBox="1"/>
          <p:nvPr/>
        </p:nvSpPr>
        <p:spPr>
          <a:xfrm>
            <a:off x="1" y="1384995"/>
            <a:ext cx="9144000" cy="4016484"/>
          </a:xfrm>
          <a:prstGeom prst="rect">
            <a:avLst/>
          </a:prstGeom>
          <a:noFill/>
        </p:spPr>
        <p:txBody>
          <a:bodyPr wrap="square" numCol="2" rtlCol="0">
            <a:spAutoFit/>
          </a:bodyPr>
          <a:lstStyle/>
          <a:p>
            <a:pPr marL="285750" indent="-285750" fontAlgn="auto">
              <a:spcBef>
                <a:spcPts val="0"/>
              </a:spcBef>
              <a:spcAft>
                <a:spcPts val="0"/>
              </a:spcAft>
              <a:buFont typeface="Arial" panose="020B0604020202020204" pitchFamily="34" charset="0"/>
              <a:buChar char="•"/>
              <a:defRPr/>
            </a:pPr>
            <a:r>
              <a:rPr lang="en-GB" sz="1700" dirty="0"/>
              <a:t>College of </a:t>
            </a:r>
            <a:r>
              <a:rPr lang="en-GB" sz="1700" dirty="0" smtClean="0"/>
              <a:t>Agriculture (</a:t>
            </a:r>
            <a:r>
              <a:rPr lang="zh-CN" altLang="en-US" sz="1700" dirty="0" smtClean="0"/>
              <a:t>农学院）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smtClean="0"/>
              <a:t>School </a:t>
            </a:r>
            <a:r>
              <a:rPr lang="en-GB" sz="1700" dirty="0"/>
              <a:t>of Biosystems </a:t>
            </a:r>
            <a:r>
              <a:rPr lang="en-GB" sz="1700" dirty="0" smtClean="0"/>
              <a:t>Engineering and</a:t>
            </a:r>
          </a:p>
          <a:p>
            <a:pPr fontAlgn="auto">
              <a:spcBef>
                <a:spcPts val="0"/>
              </a:spcBef>
              <a:spcAft>
                <a:spcPts val="0"/>
              </a:spcAft>
              <a:defRPr/>
            </a:pPr>
            <a:r>
              <a:rPr lang="en-GB" sz="1700" dirty="0" smtClean="0"/>
              <a:t>Food </a:t>
            </a:r>
            <a:r>
              <a:rPr lang="en-GB" sz="1700" dirty="0" smtClean="0"/>
              <a:t>Science </a:t>
            </a:r>
            <a:r>
              <a:rPr lang="zh-CN" altLang="en-US" sz="1700" dirty="0" smtClean="0"/>
              <a:t>（生物系统工程与食品科学学院）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smtClean="0"/>
              <a:t>School </a:t>
            </a:r>
            <a:r>
              <a:rPr lang="en-GB" sz="1700" dirty="0"/>
              <a:t>of Chemistry and Chemical </a:t>
            </a:r>
            <a:r>
              <a:rPr lang="en-GB" sz="1700" dirty="0" smtClean="0"/>
              <a:t>Engineering </a:t>
            </a:r>
            <a:r>
              <a:rPr lang="zh-CN" altLang="en-US" sz="1700" dirty="0" smtClean="0"/>
              <a:t>（化学与化工学院）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smtClean="0"/>
              <a:t>Faculty </a:t>
            </a:r>
            <a:r>
              <a:rPr lang="en-GB" sz="1700" dirty="0"/>
              <a:t>of </a:t>
            </a:r>
            <a:r>
              <a:rPr lang="en-GB" sz="1700" dirty="0" smtClean="0"/>
              <a:t>Engineering </a:t>
            </a:r>
            <a:r>
              <a:rPr lang="zh-CN" altLang="en-US" sz="1700" dirty="0" smtClean="0"/>
              <a:t>（工学院）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a:t>School of Environmental and Biological </a:t>
            </a:r>
            <a:r>
              <a:rPr lang="en-GB" sz="1700" dirty="0" smtClean="0"/>
              <a:t>Engineering </a:t>
            </a:r>
            <a:r>
              <a:rPr lang="zh-CN" altLang="en-US" sz="1700" dirty="0" smtClean="0"/>
              <a:t>（环境与生物工程学院）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a:t>School of Food and </a:t>
            </a:r>
            <a:r>
              <a:rPr lang="en-GB" sz="1700" dirty="0" smtClean="0"/>
              <a:t>Bioengineering </a:t>
            </a:r>
            <a:r>
              <a:rPr lang="zh-CN" altLang="en-US" sz="1700" dirty="0" smtClean="0"/>
              <a:t>（食品与生物工程学院）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smtClean="0"/>
              <a:t>School </a:t>
            </a:r>
            <a:r>
              <a:rPr lang="en-GB" sz="1700" dirty="0"/>
              <a:t>of Food Science </a:t>
            </a:r>
            <a:r>
              <a:rPr lang="en-GB" sz="1700" dirty="0" smtClean="0"/>
              <a:t>and Biotechnology </a:t>
            </a:r>
            <a:r>
              <a:rPr lang="zh-CN" altLang="en-US" sz="1700" dirty="0" smtClean="0"/>
              <a:t>（食品科学与生物技术学院）</a:t>
            </a:r>
            <a:endParaRPr lang="en-GB" sz="1700" dirty="0"/>
          </a:p>
          <a:p>
            <a:pPr marL="285750" indent="-285750" fontAlgn="auto">
              <a:spcBef>
                <a:spcPts val="0"/>
              </a:spcBef>
              <a:spcAft>
                <a:spcPts val="0"/>
              </a:spcAft>
              <a:buFont typeface="Arial" panose="020B0604020202020204" pitchFamily="34" charset="0"/>
              <a:buChar char="•"/>
              <a:defRPr/>
            </a:pPr>
            <a:r>
              <a:rPr lang="en-GB" sz="1700" dirty="0" smtClean="0"/>
              <a:t>School </a:t>
            </a:r>
            <a:r>
              <a:rPr lang="en-GB" sz="1700" dirty="0"/>
              <a:t>of Food Science and Project </a:t>
            </a:r>
            <a:r>
              <a:rPr lang="en-GB" sz="1700" dirty="0" smtClean="0"/>
              <a:t>Engineering </a:t>
            </a:r>
            <a:r>
              <a:rPr lang="zh-CN" altLang="en-US" sz="1700" dirty="0" smtClean="0"/>
              <a:t>（食品科学与项目工程学院）</a:t>
            </a:r>
            <a:endParaRPr lang="en-GB" sz="1700" dirty="0"/>
          </a:p>
          <a:p>
            <a:pPr marL="285750" indent="-285750" fontAlgn="auto">
              <a:spcBef>
                <a:spcPts val="0"/>
              </a:spcBef>
              <a:spcAft>
                <a:spcPts val="0"/>
              </a:spcAft>
              <a:buFont typeface="Arial" panose="020B0604020202020204" pitchFamily="34" charset="0"/>
              <a:buChar char="•"/>
              <a:defRPr/>
            </a:pPr>
            <a:endParaRPr lang="en-GB" sz="1700" dirty="0" smtClean="0"/>
          </a:p>
          <a:p>
            <a:pPr marL="285750" indent="-285750" fontAlgn="auto">
              <a:spcBef>
                <a:spcPts val="0"/>
              </a:spcBef>
              <a:spcAft>
                <a:spcPts val="0"/>
              </a:spcAft>
              <a:buFont typeface="Arial" panose="020B0604020202020204" pitchFamily="34" charset="0"/>
              <a:buChar char="•"/>
              <a:defRPr/>
            </a:pPr>
            <a:r>
              <a:rPr lang="en-GB" altLang="zh-CN" sz="1700" dirty="0"/>
              <a:t>College of Life Science </a:t>
            </a:r>
            <a:r>
              <a:rPr lang="zh-CN" altLang="en-US" sz="1700" dirty="0"/>
              <a:t>（生命科学院）</a:t>
            </a:r>
            <a:endParaRPr lang="en-GB" altLang="zh-CN" sz="1700" dirty="0"/>
          </a:p>
          <a:p>
            <a:pPr marL="285750" indent="-285750" fontAlgn="auto">
              <a:spcBef>
                <a:spcPts val="0"/>
              </a:spcBef>
              <a:spcAft>
                <a:spcPts val="0"/>
              </a:spcAft>
              <a:buFont typeface="Arial" panose="020B0604020202020204" pitchFamily="34" charset="0"/>
              <a:buChar char="•"/>
              <a:defRPr/>
            </a:pPr>
            <a:r>
              <a:rPr lang="en-GB" altLang="zh-CN" sz="1700" dirty="0" smtClean="0"/>
              <a:t>College </a:t>
            </a:r>
            <a:r>
              <a:rPr lang="en-GB" altLang="zh-CN" sz="1700" dirty="0"/>
              <a:t>of Forestry </a:t>
            </a:r>
            <a:r>
              <a:rPr lang="zh-CN" altLang="en-US" sz="1700" dirty="0"/>
              <a:t>（林学院）</a:t>
            </a:r>
            <a:endParaRPr lang="en-GB" altLang="zh-CN" sz="1700" dirty="0"/>
          </a:p>
          <a:p>
            <a:pPr marL="285750" indent="-285750" fontAlgn="auto">
              <a:spcBef>
                <a:spcPts val="0"/>
              </a:spcBef>
              <a:spcAft>
                <a:spcPts val="0"/>
              </a:spcAft>
              <a:buFont typeface="Arial" panose="020B0604020202020204" pitchFamily="34" charset="0"/>
              <a:buChar char="•"/>
              <a:defRPr/>
            </a:pPr>
            <a:r>
              <a:rPr lang="en-GB" sz="1700" dirty="0" smtClean="0"/>
              <a:t>School </a:t>
            </a:r>
            <a:r>
              <a:rPr lang="en-GB" sz="1700" dirty="0"/>
              <a:t>of Light Chemistry and Food </a:t>
            </a:r>
            <a:r>
              <a:rPr lang="en-GB" sz="1700" dirty="0" smtClean="0"/>
              <a:t>Science </a:t>
            </a:r>
            <a:r>
              <a:rPr lang="zh-CN" altLang="en-US" sz="1700" dirty="0" smtClean="0"/>
              <a:t>（轻工与食品科学学院）</a:t>
            </a:r>
            <a:endParaRPr lang="en-GB" sz="1700" dirty="0"/>
          </a:p>
          <a:p>
            <a:pPr marL="285750" indent="-285750">
              <a:buFont typeface="Arial" panose="020B0604020202020204" pitchFamily="34" charset="0"/>
              <a:buChar char="•"/>
            </a:pPr>
            <a:r>
              <a:rPr lang="en-GB" sz="1700" dirty="0"/>
              <a:t>Light Industry Technology and </a:t>
            </a:r>
            <a:r>
              <a:rPr lang="en-GB" sz="1700" dirty="0" smtClean="0"/>
              <a:t>Engineering </a:t>
            </a:r>
            <a:r>
              <a:rPr lang="zh-CN" altLang="en-US" sz="1700" dirty="0" smtClean="0"/>
              <a:t>（轻工业技术与工程系）</a:t>
            </a:r>
            <a:endParaRPr lang="en-GB" sz="1700" dirty="0"/>
          </a:p>
          <a:p>
            <a:pPr marL="285750" indent="-285750">
              <a:buFont typeface="Arial" panose="020B0604020202020204" pitchFamily="34" charset="0"/>
              <a:buChar char="•"/>
            </a:pPr>
            <a:r>
              <a:rPr lang="en-GB" sz="1700" dirty="0" smtClean="0"/>
              <a:t>School </a:t>
            </a:r>
            <a:r>
              <a:rPr lang="en-GB" sz="1700" dirty="0"/>
              <a:t>of Mechanical &amp; Electronic Engineering and </a:t>
            </a:r>
            <a:r>
              <a:rPr lang="en-GB" sz="1700" dirty="0" smtClean="0"/>
              <a:t>Automation </a:t>
            </a:r>
            <a:r>
              <a:rPr lang="zh-CN" altLang="en-US" sz="1700" dirty="0" smtClean="0"/>
              <a:t>（机械与电子工程自动化学院）</a:t>
            </a:r>
            <a:endParaRPr lang="en-GB" sz="1700" dirty="0" smtClean="0"/>
          </a:p>
          <a:p>
            <a:pPr marL="285750" indent="-285750">
              <a:buFont typeface="Arial" panose="020B0604020202020204" pitchFamily="34" charset="0"/>
              <a:buChar char="•"/>
            </a:pPr>
            <a:r>
              <a:rPr lang="en-GB" sz="1700" dirty="0"/>
              <a:t>School of </a:t>
            </a:r>
            <a:r>
              <a:rPr lang="en-GB" sz="1700" dirty="0" smtClean="0"/>
              <a:t>Medicine </a:t>
            </a:r>
            <a:r>
              <a:rPr lang="zh-CN" altLang="en-US" sz="1700" dirty="0" smtClean="0"/>
              <a:t>（医学院）</a:t>
            </a:r>
            <a:endParaRPr lang="en-GB" sz="1700" dirty="0"/>
          </a:p>
          <a:p>
            <a:pPr marL="285750" indent="-285750">
              <a:buFont typeface="Arial" panose="020B0604020202020204" pitchFamily="34" charset="0"/>
              <a:buChar char="•"/>
            </a:pPr>
            <a:r>
              <a:rPr lang="en-GB" sz="1700" dirty="0"/>
              <a:t>Nutrition and Resources </a:t>
            </a:r>
            <a:r>
              <a:rPr lang="en-GB" sz="1700" dirty="0" err="1" smtClean="0"/>
              <a:t>Center</a:t>
            </a:r>
            <a:r>
              <a:rPr lang="en-GB" sz="1700" dirty="0" smtClean="0"/>
              <a:t> </a:t>
            </a:r>
            <a:r>
              <a:rPr lang="zh-CN" altLang="en-US" sz="1700" dirty="0" smtClean="0"/>
              <a:t>（营养与资源中心）</a:t>
            </a:r>
            <a:endParaRPr lang="en-GB" sz="1700" dirty="0"/>
          </a:p>
          <a:p>
            <a:pPr marL="285750" indent="-285750">
              <a:buFont typeface="Arial" panose="020B0604020202020204" pitchFamily="34" charset="0"/>
              <a:buChar char="•"/>
            </a:pPr>
            <a:r>
              <a:rPr lang="en-GB" sz="1700" dirty="0" smtClean="0"/>
              <a:t>School </a:t>
            </a:r>
            <a:r>
              <a:rPr lang="en-GB" sz="1700" dirty="0"/>
              <a:t>of Public </a:t>
            </a:r>
            <a:r>
              <a:rPr lang="en-GB" sz="1700" dirty="0" smtClean="0"/>
              <a:t>Health </a:t>
            </a:r>
            <a:r>
              <a:rPr lang="zh-CN" altLang="en-US" sz="1700" dirty="0" smtClean="0"/>
              <a:t>（公共卫生学院）</a:t>
            </a:r>
            <a:endParaRPr lang="en-GB" sz="1700" dirty="0"/>
          </a:p>
        </p:txBody>
      </p:sp>
      <p:sp>
        <p:nvSpPr>
          <p:cNvPr id="5" name="TextBox 4"/>
          <p:cNvSpPr txBox="1"/>
          <p:nvPr/>
        </p:nvSpPr>
        <p:spPr>
          <a:xfrm>
            <a:off x="164397" y="5161993"/>
            <a:ext cx="8815207" cy="1138773"/>
          </a:xfrm>
          <a:prstGeom prst="rect">
            <a:avLst/>
          </a:prstGeom>
          <a:noFill/>
        </p:spPr>
        <p:txBody>
          <a:bodyPr wrap="square" numCol="1" rtlCol="0">
            <a:spAutoFit/>
          </a:bodyPr>
          <a:lstStyle/>
          <a:p>
            <a:r>
              <a:rPr lang="zh-CN" altLang="en-US" sz="1700" dirty="0" smtClean="0"/>
              <a:t>大家看到了吧：</a:t>
            </a:r>
            <a:r>
              <a:rPr lang="zh-CN" altLang="en-US" sz="1700" dirty="0" smtClean="0"/>
              <a:t>中国高校在覆盖这么多</a:t>
            </a:r>
            <a:r>
              <a:rPr lang="zh-CN" altLang="en-US" sz="1700" dirty="0"/>
              <a:t>专业</a:t>
            </a:r>
            <a:r>
              <a:rPr lang="zh-CN" altLang="en-US" sz="1700" dirty="0" smtClean="0"/>
              <a:t>的不同学院</a:t>
            </a:r>
            <a:r>
              <a:rPr lang="zh-CN" altLang="en-US" sz="1700" dirty="0"/>
              <a:t>里</a:t>
            </a:r>
            <a:r>
              <a:rPr lang="zh-CN" altLang="en-US" sz="1700" dirty="0" smtClean="0"/>
              <a:t>均开展食品科学相关领域的教学与科研，这一事实充分反映出食品科学相关的科学研究是大大超越食品科学系本身的，这就是</a:t>
            </a:r>
            <a:r>
              <a:rPr lang="zh-CN" altLang="en-US" sz="1700" dirty="0"/>
              <a:t>食品科学的多学科交叉</a:t>
            </a:r>
            <a:r>
              <a:rPr lang="zh-CN" altLang="en-US" sz="1700" dirty="0" smtClean="0"/>
              <a:t>特性。</a:t>
            </a:r>
            <a:r>
              <a:rPr lang="en-US" altLang="en-US" sz="1700" dirty="0"/>
              <a:t/>
            </a:r>
            <a:br>
              <a:rPr lang="en-US" altLang="en-US" sz="1700" dirty="0"/>
            </a:br>
            <a:endParaRPr lang="en-GB" sz="1700" dirty="0" smtClean="0"/>
          </a:p>
        </p:txBody>
      </p:sp>
    </p:spTree>
    <p:extLst>
      <p:ext uri="{BB962C8B-B14F-4D97-AF65-F5344CB8AC3E}">
        <p14:creationId xmlns:p14="http://schemas.microsoft.com/office/powerpoint/2010/main" val="3944763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30818" y="539937"/>
            <a:ext cx="8580099"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课程举例</a:t>
            </a:r>
            <a:r>
              <a:rPr lang="en-US" altLang="zh-CN" sz="2800" b="1" dirty="0" smtClean="0">
                <a:solidFill>
                  <a:srgbClr val="84D0F4"/>
                </a:solidFill>
                <a:latin typeface="Helvetica" pitchFamily="34" charset="0"/>
              </a:rPr>
              <a:t>-</a:t>
            </a:r>
            <a:r>
              <a:rPr lang="zh-CN" altLang="en-US" sz="2800" b="1" dirty="0" smtClean="0">
                <a:solidFill>
                  <a:srgbClr val="84D0F4"/>
                </a:solidFill>
                <a:latin typeface="Helvetica" pitchFamily="34" charset="0"/>
              </a:rPr>
              <a:t>茶叶科学</a:t>
            </a:r>
            <a:endParaRPr lang="en-GB" altLang="en-US" sz="2800" b="1" dirty="0">
              <a:solidFill>
                <a:srgbClr val="84D0F4"/>
              </a:solidFill>
              <a:latin typeface="Helvetica" pitchFamily="34" charset="0"/>
            </a:endParaRPr>
          </a:p>
        </p:txBody>
      </p:sp>
      <p:sp>
        <p:nvSpPr>
          <p:cNvPr id="3" name="TextBox 2"/>
          <p:cNvSpPr txBox="1"/>
          <p:nvPr/>
        </p:nvSpPr>
        <p:spPr>
          <a:xfrm>
            <a:off x="614149" y="1296537"/>
            <a:ext cx="8038532" cy="3693319"/>
          </a:xfrm>
          <a:prstGeom prst="rect">
            <a:avLst/>
          </a:prstGeom>
          <a:noFill/>
        </p:spPr>
        <p:txBody>
          <a:bodyPr wrap="square" rtlCol="0">
            <a:spAutoFit/>
          </a:bodyPr>
          <a:lstStyle/>
          <a:p>
            <a:r>
              <a:rPr lang="zh-CN" altLang="en-US" dirty="0" smtClean="0"/>
              <a:t>以下是中国的一所知名大学为茶叶科学硕士学位所开设的课程</a:t>
            </a:r>
            <a:endParaRPr lang="en-US" altLang="zh-CN" dirty="0" smtClean="0"/>
          </a:p>
          <a:p>
            <a:endParaRPr lang="en-GB" dirty="0"/>
          </a:p>
          <a:p>
            <a:pPr marL="285750" indent="-285750">
              <a:buFont typeface="Arial" panose="020B0604020202020204" pitchFamily="34" charset="0"/>
              <a:buChar char="•"/>
            </a:pPr>
            <a:r>
              <a:rPr lang="en-GB" dirty="0"/>
              <a:t>Economics and </a:t>
            </a:r>
            <a:r>
              <a:rPr lang="en-GB" dirty="0" smtClean="0"/>
              <a:t>trade </a:t>
            </a:r>
            <a:r>
              <a:rPr lang="zh-CN" altLang="en-US" dirty="0" smtClean="0"/>
              <a:t>（经济与贸易）</a:t>
            </a:r>
            <a:endParaRPr lang="en-GB" dirty="0"/>
          </a:p>
          <a:p>
            <a:pPr marL="285750" indent="-285750">
              <a:buFont typeface="Arial" panose="020B0604020202020204" pitchFamily="34" charset="0"/>
              <a:buChar char="•"/>
            </a:pPr>
            <a:r>
              <a:rPr lang="en-GB" dirty="0"/>
              <a:t>Tea </a:t>
            </a:r>
            <a:r>
              <a:rPr lang="en-GB" dirty="0" smtClean="0"/>
              <a:t>engineering </a:t>
            </a:r>
            <a:r>
              <a:rPr lang="zh-CN" altLang="en-US" dirty="0" smtClean="0"/>
              <a:t>（茶叶工程）</a:t>
            </a:r>
            <a:endParaRPr lang="en-GB" dirty="0"/>
          </a:p>
          <a:p>
            <a:pPr marL="285750" indent="-285750">
              <a:buFont typeface="Arial" panose="020B0604020202020204" pitchFamily="34" charset="0"/>
              <a:buChar char="•"/>
            </a:pPr>
            <a:r>
              <a:rPr lang="en-GB" dirty="0"/>
              <a:t>Plant </a:t>
            </a:r>
            <a:r>
              <a:rPr lang="en-GB" dirty="0" smtClean="0"/>
              <a:t>physiology </a:t>
            </a:r>
            <a:r>
              <a:rPr lang="zh-CN" altLang="en-US" dirty="0" smtClean="0"/>
              <a:t>（植物生理学）</a:t>
            </a:r>
            <a:endParaRPr lang="en-GB" dirty="0"/>
          </a:p>
          <a:p>
            <a:pPr marL="285750" indent="-285750">
              <a:buFont typeface="Arial" panose="020B0604020202020204" pitchFamily="34" charset="0"/>
              <a:buChar char="•"/>
            </a:pPr>
            <a:r>
              <a:rPr lang="en-GB" dirty="0"/>
              <a:t>Food </a:t>
            </a:r>
            <a:r>
              <a:rPr lang="en-GB" dirty="0" smtClean="0"/>
              <a:t>chemistry </a:t>
            </a:r>
            <a:r>
              <a:rPr lang="zh-CN" altLang="en-US" dirty="0" smtClean="0"/>
              <a:t>（食品化学）</a:t>
            </a:r>
            <a:endParaRPr lang="en-GB" dirty="0"/>
          </a:p>
          <a:p>
            <a:pPr marL="285750" indent="-285750">
              <a:buFont typeface="Arial" panose="020B0604020202020204" pitchFamily="34" charset="0"/>
              <a:buChar char="•"/>
            </a:pPr>
            <a:r>
              <a:rPr lang="en-GB" dirty="0" smtClean="0"/>
              <a:t>Biochemistry </a:t>
            </a:r>
            <a:r>
              <a:rPr lang="zh-CN" altLang="en-US" dirty="0" smtClean="0"/>
              <a:t>（生物化学）</a:t>
            </a:r>
            <a:endParaRPr lang="en-GB" dirty="0"/>
          </a:p>
          <a:p>
            <a:pPr marL="285750" indent="-285750">
              <a:buFont typeface="Arial" panose="020B0604020202020204" pitchFamily="34" charset="0"/>
              <a:buChar char="•"/>
            </a:pPr>
            <a:r>
              <a:rPr lang="en-GB" dirty="0"/>
              <a:t>Processing </a:t>
            </a:r>
            <a:r>
              <a:rPr lang="en-GB" dirty="0" smtClean="0"/>
              <a:t>equipment </a:t>
            </a:r>
            <a:r>
              <a:rPr lang="zh-CN" altLang="en-US" dirty="0" smtClean="0"/>
              <a:t>（加工设备）</a:t>
            </a:r>
            <a:endParaRPr lang="en-GB" dirty="0"/>
          </a:p>
          <a:p>
            <a:pPr marL="285750" indent="-285750">
              <a:buFont typeface="Arial" panose="020B0604020202020204" pitchFamily="34" charset="0"/>
              <a:buChar char="•"/>
            </a:pPr>
            <a:r>
              <a:rPr lang="en-GB" dirty="0" err="1"/>
              <a:t>Flavor</a:t>
            </a:r>
            <a:r>
              <a:rPr lang="en-GB" dirty="0"/>
              <a:t> chemistry and </a:t>
            </a:r>
            <a:r>
              <a:rPr lang="en-GB" dirty="0" smtClean="0"/>
              <a:t>additives </a:t>
            </a:r>
            <a:r>
              <a:rPr lang="zh-CN" altLang="en-US" dirty="0" smtClean="0"/>
              <a:t>（香味化学与添加剂）</a:t>
            </a:r>
            <a:endParaRPr lang="en-GB" dirty="0"/>
          </a:p>
          <a:p>
            <a:pPr marL="285750" indent="-285750">
              <a:buFont typeface="Arial" panose="020B0604020202020204" pitchFamily="34" charset="0"/>
              <a:buChar char="•"/>
            </a:pPr>
            <a:r>
              <a:rPr lang="en-GB" dirty="0" smtClean="0"/>
              <a:t>Quality </a:t>
            </a:r>
            <a:r>
              <a:rPr lang="zh-CN" altLang="en-US" dirty="0" smtClean="0"/>
              <a:t>（质量管理）</a:t>
            </a:r>
            <a:endParaRPr lang="en-GB" dirty="0"/>
          </a:p>
          <a:p>
            <a:pPr marL="285750" indent="-285750">
              <a:buFont typeface="Arial" panose="020B0604020202020204" pitchFamily="34" charset="0"/>
              <a:buChar char="•"/>
            </a:pPr>
            <a:r>
              <a:rPr lang="en-GB" dirty="0"/>
              <a:t>Biochemical experimental </a:t>
            </a:r>
            <a:r>
              <a:rPr lang="en-GB" dirty="0" smtClean="0"/>
              <a:t>techniques </a:t>
            </a:r>
            <a:r>
              <a:rPr lang="zh-CN" altLang="en-US" dirty="0" smtClean="0"/>
              <a:t>（生物化学实验技术）</a:t>
            </a:r>
            <a:endParaRPr lang="en-GB" dirty="0" smtClean="0"/>
          </a:p>
          <a:p>
            <a:pPr marL="285750" indent="-285750">
              <a:buFont typeface="Arial" panose="020B0604020202020204" pitchFamily="34" charset="0"/>
              <a:buChar char="•"/>
            </a:pPr>
            <a:r>
              <a:rPr lang="zh-CN" altLang="en-US" dirty="0" smtClean="0"/>
              <a:t>从中我们可以看到：即便是在广义的食品科学学科内部，这些课程之间也有着非常多的相互交叉特性</a:t>
            </a:r>
            <a:endParaRPr lang="en-GB" dirty="0"/>
          </a:p>
        </p:txBody>
      </p:sp>
    </p:spTree>
    <p:extLst>
      <p:ext uri="{BB962C8B-B14F-4D97-AF65-F5344CB8AC3E}">
        <p14:creationId xmlns:p14="http://schemas.microsoft.com/office/powerpoint/2010/main" val="3185018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178717" y="300451"/>
            <a:ext cx="8965283"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多学科交叉的研究领域举例</a:t>
            </a:r>
            <a:endParaRPr lang="en-GB" altLang="en-US" sz="2800" b="1" dirty="0">
              <a:solidFill>
                <a:srgbClr val="84D0F4"/>
              </a:solidFill>
              <a:latin typeface="Helvetica" pitchFamily="34" charset="0"/>
            </a:endParaRPr>
          </a:p>
        </p:txBody>
      </p:sp>
      <p:sp>
        <p:nvSpPr>
          <p:cNvPr id="4" name="Text Placeholder 1"/>
          <p:cNvSpPr>
            <a:spLocks noGrp="1"/>
          </p:cNvSpPr>
          <p:nvPr>
            <p:ph type="body" sz="quarter" idx="4294967295"/>
          </p:nvPr>
        </p:nvSpPr>
        <p:spPr bwMode="auto">
          <a:xfrm>
            <a:off x="-335185" y="1952079"/>
            <a:ext cx="9579429" cy="4174631"/>
          </a:xfrm>
          <a:extLst/>
        </p:spPr>
        <p:txBody>
          <a:bodyPr wrap="square" numCol="3" anchor="t" anchorCtr="0" compatLnSpc="1">
            <a:prstTxWarp prst="textNoShape">
              <a:avLst/>
            </a:prstTxWarp>
            <a:normAutofit fontScale="92500" lnSpcReduction="20000"/>
          </a:bodyPr>
          <a:lstStyle/>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Agricultural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sciences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（农业科学）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Analytical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techniques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（分析技术）</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Animal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sciences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（动物学）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Biochemistry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（生物化学）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Biophysics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（生物物理）</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Biotechnology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（生物技术）</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Brewing </a:t>
            </a: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and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distilling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（酿造与蒸馏）</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Chemical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engineering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（化工）</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err="1" smtClean="0">
                <a:solidFill>
                  <a:schemeClr val="tx1"/>
                </a:solidFill>
                <a:latin typeface="Arial" panose="020B0604020202020204" pitchFamily="34" charset="0"/>
                <a:ea typeface="GungsuhChe" panose="02030609000101010101" pitchFamily="49" charset="-127"/>
                <a:cs typeface="Arial" panose="020B0604020202020204" pitchFamily="34" charset="0"/>
              </a:rPr>
              <a:t>Culinology</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（烹饪学）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Endocrinology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内分泌学）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Epidemiology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流行病学</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economics/business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（食品经济</a:t>
            </a:r>
            <a:r>
              <a:rPr lang="en-US" altLang="zh-CN"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食品行业）</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engineering</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（食品工程）</a:t>
            </a:r>
            <a:endPar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manufacture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（食品制造）</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policy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（食品政策）</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safety and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hygiene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（食品质量安全与卫生）</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Food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security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（粮食安全）</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Gastroenterology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（肠胃病）</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Genetic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engineering</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（基因工程）</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Genomics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（基因组学）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Medical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sciences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（医学）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Metabolomics</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（代谢组学）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Microbiology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（微生物学</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Packaging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（包装学）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Pharmaceutical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sciences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（制药科学）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Psychology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（心理学）</a:t>
            </a:r>
            <a:endPar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Public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health </a:t>
            </a:r>
            <a:r>
              <a:rPr lang="zh-CN"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公共卫生）</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err="1" smtClean="0">
                <a:solidFill>
                  <a:schemeClr val="tx1"/>
                </a:solidFill>
                <a:latin typeface="Arial" panose="020B0604020202020204" pitchFamily="34" charset="0"/>
                <a:ea typeface="GungsuhChe" panose="02030609000101010101" pitchFamily="49" charset="-127"/>
                <a:cs typeface="Arial" panose="020B0604020202020204" pitchFamily="34" charset="0"/>
              </a:rPr>
              <a:t>SociologySport</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 </a:t>
            </a: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and exercise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science </a:t>
            </a:r>
          </a:p>
          <a:p>
            <a:pPr marL="457200" lvl="1" indent="0" eaLnBrk="1" hangingPunct="1">
              <a:lnSpc>
                <a:spcPct val="110000"/>
              </a:lnSpc>
              <a:spcBef>
                <a:spcPts val="456"/>
              </a:spcBef>
              <a:tabLst>
                <a:tab pos="622300" algn="l"/>
              </a:tabLst>
            </a:pP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（运动社会学与运动科学）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Sustainability</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（可持续性）</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Tourism and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hospitality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（旅游与待客之道）</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Toxicology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（毒理学）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Veterinary medicine </a:t>
            </a:r>
          </a:p>
          <a:p>
            <a:pPr marL="457200" lvl="1" indent="0" eaLnBrk="1" hangingPunct="1">
              <a:lnSpc>
                <a:spcPct val="110000"/>
              </a:lnSpc>
              <a:spcBef>
                <a:spcPts val="456"/>
              </a:spcBef>
              <a:tabLst>
                <a:tab pos="622300" algn="l"/>
              </a:tabLst>
            </a:pPr>
            <a:r>
              <a:rPr lang="en-GB" altLang="zh-CN"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（兽医学）</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a:p>
            <a:pPr marL="800100" lvl="1" indent="-342900" eaLnBrk="1" hangingPunct="1">
              <a:lnSpc>
                <a:spcPct val="110000"/>
              </a:lnSpc>
              <a:spcBef>
                <a:spcPts val="456"/>
              </a:spcBef>
              <a:buFont typeface="Arial" panose="020B0604020202020204" pitchFamily="34" charset="0"/>
              <a:buChar char="•"/>
              <a:tabLst>
                <a:tab pos="622300" algn="l"/>
              </a:tabLst>
            </a:pP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Viticulture </a:t>
            </a:r>
            <a:r>
              <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rPr>
              <a:t>and </a:t>
            </a:r>
            <a:r>
              <a:rPr lang="en-GB"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oenology </a:t>
            </a:r>
            <a:r>
              <a:rPr lang="zh-CN" altLang="en-US" sz="1650" cap="none" dirty="0" smtClean="0">
                <a:solidFill>
                  <a:schemeClr val="tx1"/>
                </a:solidFill>
                <a:latin typeface="Arial" panose="020B0604020202020204" pitchFamily="34" charset="0"/>
                <a:ea typeface="GungsuhChe" panose="02030609000101010101" pitchFamily="49" charset="-127"/>
                <a:cs typeface="Arial" panose="020B0604020202020204" pitchFamily="34" charset="0"/>
              </a:rPr>
              <a:t>（葡萄栽培与酿酒）</a:t>
            </a:r>
            <a:endParaRPr lang="en-GB" altLang="en-US" sz="1650" cap="none" dirty="0">
              <a:solidFill>
                <a:schemeClr val="tx1"/>
              </a:solidFill>
              <a:latin typeface="Arial" panose="020B0604020202020204" pitchFamily="34" charset="0"/>
              <a:ea typeface="GungsuhChe" panose="02030609000101010101" pitchFamily="49" charset="-127"/>
              <a:cs typeface="Arial" panose="020B0604020202020204" pitchFamily="34" charset="0"/>
            </a:endParaRPr>
          </a:p>
        </p:txBody>
      </p:sp>
      <p:sp>
        <p:nvSpPr>
          <p:cNvPr id="5" name="TextBox 4"/>
          <p:cNvSpPr txBox="1"/>
          <p:nvPr/>
        </p:nvSpPr>
        <p:spPr>
          <a:xfrm>
            <a:off x="325488" y="1110876"/>
            <a:ext cx="8497570" cy="553998"/>
          </a:xfrm>
          <a:prstGeom prst="rect">
            <a:avLst/>
          </a:prstGeom>
          <a:noFill/>
        </p:spPr>
        <p:txBody>
          <a:bodyPr wrap="square" rtlCol="0">
            <a:spAutoFit/>
          </a:bodyPr>
          <a:lstStyle/>
          <a:p>
            <a:r>
              <a:rPr lang="zh-CN" altLang="en-US" sz="1500" dirty="0" smtClean="0"/>
              <a:t>以</a:t>
            </a:r>
            <a:r>
              <a:rPr lang="en-US" altLang="zh-CN" sz="1500" dirty="0" smtClean="0"/>
              <a:t>FSTA</a:t>
            </a:r>
            <a:r>
              <a:rPr lang="zh-CN" altLang="en-US" sz="1500" dirty="0" smtClean="0"/>
              <a:t>数据库所涉及的学科范围为基础进行检索，我们发现，在食品科学技术、营养学的核心领域之外，包含食品与饮料学的交叉学术研究领域出现在如下的一些学科里：</a:t>
            </a:r>
            <a:endParaRPr lang="en-GB" sz="1500" dirty="0"/>
          </a:p>
        </p:txBody>
      </p:sp>
    </p:spTree>
    <p:extLst>
      <p:ext uri="{BB962C8B-B14F-4D97-AF65-F5344CB8AC3E}">
        <p14:creationId xmlns:p14="http://schemas.microsoft.com/office/powerpoint/2010/main" val="729356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85319" y="440859"/>
            <a:ext cx="8277681" cy="523220"/>
          </a:xfrm>
          <a:prstGeom prst="rect">
            <a:avLst/>
          </a:prstGeom>
          <a:noFill/>
          <a:ln w="9525">
            <a:noFill/>
            <a:miter lim="800000"/>
            <a:headEnd/>
            <a:tailEnd/>
          </a:ln>
        </p:spPr>
        <p:txBody>
          <a:bodyPr wrap="square">
            <a:spAutoFit/>
          </a:bodyPr>
          <a:lstStyle/>
          <a:p>
            <a:pPr defTabSz="914400">
              <a:spcBef>
                <a:spcPct val="50000"/>
              </a:spcBef>
            </a:pPr>
            <a:r>
              <a:rPr lang="zh-CN" altLang="en-US" sz="2800" b="1" dirty="0" smtClean="0">
                <a:solidFill>
                  <a:srgbClr val="84D0F4"/>
                </a:solidFill>
                <a:latin typeface="Helvetica" pitchFamily="34" charset="0"/>
              </a:rPr>
              <a:t>从</a:t>
            </a:r>
            <a:r>
              <a:rPr lang="en-GB" altLang="en-US" sz="2800" b="1" dirty="0" smtClean="0">
                <a:solidFill>
                  <a:srgbClr val="84D0F4"/>
                </a:solidFill>
                <a:latin typeface="Helvetica" pitchFamily="34" charset="0"/>
              </a:rPr>
              <a:t>FSTA</a:t>
            </a:r>
            <a:r>
              <a:rPr lang="zh-CN" altLang="en-US" sz="2800" b="1" dirty="0" smtClean="0">
                <a:solidFill>
                  <a:srgbClr val="84D0F4"/>
                </a:solidFill>
                <a:latin typeface="Helvetica" pitchFamily="34" charset="0"/>
              </a:rPr>
              <a:t>数据库查出的</a:t>
            </a:r>
            <a:r>
              <a:rPr lang="zh-CN" altLang="en-US" sz="2800" b="1" dirty="0">
                <a:solidFill>
                  <a:srgbClr val="84D0F4"/>
                </a:solidFill>
                <a:latin typeface="Helvetica" pitchFamily="34" charset="0"/>
              </a:rPr>
              <a:t>中国方面贡献的相关</a:t>
            </a:r>
            <a:r>
              <a:rPr lang="zh-CN" altLang="en-US" sz="2800" b="1" dirty="0" smtClean="0">
                <a:solidFill>
                  <a:srgbClr val="84D0F4"/>
                </a:solidFill>
                <a:latin typeface="Helvetica" pitchFamily="34" charset="0"/>
              </a:rPr>
              <a:t>科研成果</a:t>
            </a:r>
            <a:endParaRPr lang="en-GB" altLang="en-US" sz="2800" b="1" dirty="0">
              <a:solidFill>
                <a:srgbClr val="84D0F4"/>
              </a:solidFill>
              <a:latin typeface="Helvetica" pitchFamily="34" charset="0"/>
            </a:endParaRPr>
          </a:p>
        </p:txBody>
      </p:sp>
      <p:sp>
        <p:nvSpPr>
          <p:cNvPr id="3" name="TextBox 2"/>
          <p:cNvSpPr txBox="1"/>
          <p:nvPr/>
        </p:nvSpPr>
        <p:spPr>
          <a:xfrm>
            <a:off x="0" y="964079"/>
            <a:ext cx="9035143" cy="5339923"/>
          </a:xfrm>
          <a:prstGeom prst="rect">
            <a:avLst/>
          </a:prstGeom>
          <a:noFill/>
        </p:spPr>
        <p:txBody>
          <a:bodyPr wrap="square" rtlCol="0">
            <a:spAutoFit/>
          </a:bodyPr>
          <a:lstStyle/>
          <a:p>
            <a:pPr marL="799200" lvl="1" indent="-342900" defTabSz="190500">
              <a:spcBef>
                <a:spcPts val="336"/>
              </a:spcBef>
              <a:buFont typeface="Arial" panose="020B0604020202020204" pitchFamily="34" charset="0"/>
              <a:buChar char="•"/>
              <a:tabLst>
                <a:tab pos="177800" algn="l"/>
              </a:tabLst>
            </a:pPr>
            <a:r>
              <a:rPr lang="en-GB" altLang="en-US" dirty="0" smtClean="0">
                <a:latin typeface="Helvetica" pitchFamily="34" charset="0"/>
              </a:rPr>
              <a:t>FSTA</a:t>
            </a:r>
            <a:r>
              <a:rPr lang="en-GB" altLang="en-US" baseline="30000" dirty="0">
                <a:latin typeface="Arial" panose="020B0604020202020204" pitchFamily="34" charset="0"/>
                <a:cs typeface="Arial" panose="020B0604020202020204" pitchFamily="34" charset="0"/>
              </a:rPr>
              <a:t>®</a:t>
            </a:r>
            <a:r>
              <a:rPr lang="zh-CN" altLang="en-US" dirty="0" smtClean="0">
                <a:latin typeface="Helvetica" pitchFamily="34" charset="0"/>
              </a:rPr>
              <a:t>收录了中国科研人员撰写的研究论文</a:t>
            </a:r>
            <a:r>
              <a:rPr lang="en-US" altLang="zh-CN" dirty="0" smtClean="0">
                <a:latin typeface="Helvetica" pitchFamily="34" charset="0"/>
              </a:rPr>
              <a:t>6</a:t>
            </a:r>
            <a:r>
              <a:rPr lang="zh-CN" altLang="en-US" dirty="0" smtClean="0">
                <a:latin typeface="Helvetica" pitchFamily="34" charset="0"/>
              </a:rPr>
              <a:t>万</a:t>
            </a:r>
            <a:r>
              <a:rPr lang="en-US" altLang="zh-CN" dirty="0" smtClean="0">
                <a:latin typeface="Helvetica" pitchFamily="34" charset="0"/>
              </a:rPr>
              <a:t>2</a:t>
            </a:r>
            <a:r>
              <a:rPr lang="zh-CN" altLang="en-US" dirty="0" smtClean="0">
                <a:latin typeface="Helvetica" pitchFamily="34" charset="0"/>
              </a:rPr>
              <a:t>千</a:t>
            </a:r>
            <a:r>
              <a:rPr lang="en-US" altLang="zh-CN" dirty="0" smtClean="0">
                <a:latin typeface="Helvetica" pitchFamily="34" charset="0"/>
              </a:rPr>
              <a:t>4</a:t>
            </a:r>
            <a:r>
              <a:rPr lang="zh-CN" altLang="en-US" dirty="0" smtClean="0">
                <a:latin typeface="Helvetica" pitchFamily="34" charset="0"/>
              </a:rPr>
              <a:t>百</a:t>
            </a:r>
            <a:r>
              <a:rPr lang="en-US" altLang="zh-CN" dirty="0" smtClean="0">
                <a:latin typeface="Helvetica" pitchFamily="34" charset="0"/>
              </a:rPr>
              <a:t>83</a:t>
            </a:r>
            <a:r>
              <a:rPr lang="zh-CN" altLang="en-US" dirty="0" smtClean="0">
                <a:latin typeface="Helvetica" pitchFamily="34" charset="0"/>
              </a:rPr>
              <a:t>条记录</a:t>
            </a:r>
            <a:endParaRPr lang="en-GB" altLang="en-US" dirty="0">
              <a:latin typeface="Helvetica" pitchFamily="34" charset="0"/>
            </a:endParaRPr>
          </a:p>
          <a:p>
            <a:pPr marL="799200" lvl="1" indent="-342900" defTabSz="190500">
              <a:spcBef>
                <a:spcPts val="336"/>
              </a:spcBef>
              <a:buFont typeface="Arial" panose="020B0604020202020204" pitchFamily="34" charset="0"/>
              <a:buChar char="•"/>
              <a:tabLst>
                <a:tab pos="177800" algn="l"/>
              </a:tabLst>
            </a:pPr>
            <a:r>
              <a:rPr lang="zh-CN" altLang="en-US" dirty="0" smtClean="0">
                <a:latin typeface="Helvetica" pitchFamily="34" charset="0"/>
              </a:rPr>
              <a:t>其中</a:t>
            </a:r>
            <a:r>
              <a:rPr lang="en-US" altLang="zh-CN" dirty="0" smtClean="0">
                <a:latin typeface="Helvetica" pitchFamily="34" charset="0"/>
              </a:rPr>
              <a:t>2</a:t>
            </a:r>
            <a:r>
              <a:rPr lang="zh-CN" altLang="en-US" dirty="0" smtClean="0">
                <a:latin typeface="Helvetica" pitchFamily="34" charset="0"/>
              </a:rPr>
              <a:t>万</a:t>
            </a:r>
            <a:r>
              <a:rPr lang="en-US" altLang="zh-CN" dirty="0" smtClean="0">
                <a:latin typeface="Helvetica" pitchFamily="34" charset="0"/>
              </a:rPr>
              <a:t>9</a:t>
            </a:r>
            <a:r>
              <a:rPr lang="zh-CN" altLang="en-US" dirty="0" smtClean="0">
                <a:latin typeface="Helvetica" pitchFamily="34" charset="0"/>
              </a:rPr>
              <a:t>千多条是在</a:t>
            </a:r>
            <a:r>
              <a:rPr lang="en-US" altLang="zh-CN" dirty="0" smtClean="0">
                <a:latin typeface="Helvetica" pitchFamily="34" charset="0"/>
              </a:rPr>
              <a:t>2013</a:t>
            </a:r>
            <a:r>
              <a:rPr lang="zh-CN" altLang="en-US" dirty="0" smtClean="0">
                <a:latin typeface="Helvetica" pitchFamily="34" charset="0"/>
              </a:rPr>
              <a:t>年以后收录的</a:t>
            </a:r>
            <a:endParaRPr lang="en-GB" altLang="en-US" dirty="0">
              <a:latin typeface="Helvetica" pitchFamily="34" charset="0"/>
            </a:endParaRPr>
          </a:p>
          <a:p>
            <a:pPr marL="799200" lvl="1" indent="-342900" defTabSz="190500">
              <a:spcBef>
                <a:spcPts val="336"/>
              </a:spcBef>
              <a:buFont typeface="Arial" panose="020B0604020202020204" pitchFamily="34" charset="0"/>
              <a:buChar char="•"/>
              <a:tabLst>
                <a:tab pos="177800" algn="l"/>
              </a:tabLst>
            </a:pPr>
            <a:r>
              <a:rPr lang="en-GB" altLang="en-US" dirty="0">
                <a:latin typeface="Helvetica" pitchFamily="34" charset="0"/>
              </a:rPr>
              <a:t>FSTA</a:t>
            </a:r>
            <a:r>
              <a:rPr lang="en-GB" altLang="en-US" baseline="30000" dirty="0">
                <a:latin typeface="Arial" panose="020B0604020202020204" pitchFamily="34" charset="0"/>
                <a:cs typeface="Arial" panose="020B0604020202020204" pitchFamily="34" charset="0"/>
              </a:rPr>
              <a:t>® </a:t>
            </a:r>
            <a:r>
              <a:rPr lang="zh-CN" altLang="en-US" dirty="0" smtClean="0">
                <a:latin typeface="Helvetica" pitchFamily="34" charset="0"/>
              </a:rPr>
              <a:t>收录论文条目最多的三部分内容</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a:latin typeface="Helvetica" pitchFamily="34" charset="0"/>
              </a:rPr>
              <a:t>Fruits, Vegetables and </a:t>
            </a:r>
            <a:r>
              <a:rPr lang="en-GB" altLang="en-US" dirty="0" smtClean="0">
                <a:latin typeface="Helvetica" pitchFamily="34" charset="0"/>
              </a:rPr>
              <a:t>Nuts </a:t>
            </a:r>
            <a:r>
              <a:rPr lang="zh-CN" altLang="en-US" dirty="0" smtClean="0">
                <a:latin typeface="Helvetica" pitchFamily="34" charset="0"/>
              </a:rPr>
              <a:t>（水果、蔬菜及坚果）</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a:latin typeface="Helvetica" pitchFamily="34" charset="0"/>
              </a:rPr>
              <a:t>Alcoholic and Non Alcoholic </a:t>
            </a:r>
            <a:r>
              <a:rPr lang="en-GB" altLang="en-US" dirty="0" smtClean="0">
                <a:latin typeface="Helvetica" pitchFamily="34" charset="0"/>
              </a:rPr>
              <a:t>Beverages </a:t>
            </a:r>
            <a:r>
              <a:rPr lang="zh-CN" altLang="en-US" dirty="0" smtClean="0">
                <a:latin typeface="Helvetica" pitchFamily="34" charset="0"/>
              </a:rPr>
              <a:t>（含酒精与不含酒精饮品）</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a:latin typeface="Helvetica" pitchFamily="34" charset="0"/>
              </a:rPr>
              <a:t>Cereals and Bakery </a:t>
            </a:r>
            <a:r>
              <a:rPr lang="en-GB" altLang="en-US" dirty="0" smtClean="0">
                <a:latin typeface="Helvetica" pitchFamily="34" charset="0"/>
              </a:rPr>
              <a:t>Products </a:t>
            </a:r>
            <a:r>
              <a:rPr lang="zh-CN" altLang="en-US" dirty="0" smtClean="0">
                <a:latin typeface="Helvetica" pitchFamily="34" charset="0"/>
              </a:rPr>
              <a:t>（麦片与面包制品）</a:t>
            </a:r>
            <a:endParaRPr lang="en-GB" altLang="en-US" dirty="0">
              <a:latin typeface="Helvetica" pitchFamily="34" charset="0"/>
            </a:endParaRPr>
          </a:p>
          <a:p>
            <a:pPr marL="799200" lvl="1" indent="-342900" defTabSz="190500">
              <a:spcBef>
                <a:spcPts val="336"/>
              </a:spcBef>
              <a:buFont typeface="Arial" panose="020B0604020202020204" pitchFamily="34" charset="0"/>
              <a:buChar char="•"/>
              <a:tabLst>
                <a:tab pos="177800" algn="l"/>
              </a:tabLst>
            </a:pPr>
            <a:r>
              <a:rPr lang="zh-CN" altLang="en-US" dirty="0" smtClean="0">
                <a:latin typeface="Helvetica" pitchFamily="34" charset="0"/>
              </a:rPr>
              <a:t>研究最多的三个学科领域</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a:latin typeface="Helvetica" pitchFamily="34" charset="0"/>
              </a:rPr>
              <a:t>Food Science </a:t>
            </a:r>
            <a:r>
              <a:rPr lang="en-GB" altLang="en-US" dirty="0" smtClean="0">
                <a:latin typeface="Helvetica" pitchFamily="34" charset="0"/>
              </a:rPr>
              <a:t>Technology  </a:t>
            </a:r>
            <a:r>
              <a:rPr lang="zh-CN" altLang="en-US" dirty="0" smtClean="0">
                <a:latin typeface="Helvetica" pitchFamily="34" charset="0"/>
              </a:rPr>
              <a:t>（食品科学技术）</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a:latin typeface="Helvetica" pitchFamily="34" charset="0"/>
              </a:rPr>
              <a:t>Biotechnology </a:t>
            </a:r>
            <a:r>
              <a:rPr lang="en-US" altLang="zh-CN" dirty="0" smtClean="0">
                <a:latin typeface="Helvetica" pitchFamily="34" charset="0"/>
              </a:rPr>
              <a:t>and </a:t>
            </a:r>
            <a:r>
              <a:rPr lang="en-GB" altLang="en-US" dirty="0" smtClean="0">
                <a:latin typeface="Helvetica" pitchFamily="34" charset="0"/>
              </a:rPr>
              <a:t>Applied Microbiology </a:t>
            </a:r>
            <a:r>
              <a:rPr lang="zh-CN" altLang="en-US" dirty="0" smtClean="0">
                <a:latin typeface="Helvetica" pitchFamily="34" charset="0"/>
              </a:rPr>
              <a:t>（生物技术与应用微生物学）</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en-GB" altLang="en-US" dirty="0" smtClean="0">
                <a:latin typeface="Helvetica" pitchFamily="34" charset="0"/>
              </a:rPr>
              <a:t>Toxicology </a:t>
            </a:r>
            <a:r>
              <a:rPr lang="zh-CN" altLang="en-US" dirty="0" smtClean="0">
                <a:latin typeface="Helvetica" pitchFamily="34" charset="0"/>
              </a:rPr>
              <a:t>（毒理学）</a:t>
            </a:r>
            <a:endParaRPr lang="en-GB" altLang="en-US" dirty="0">
              <a:latin typeface="Helvetica" pitchFamily="34" charset="0"/>
            </a:endParaRPr>
          </a:p>
          <a:p>
            <a:pPr marL="799200" lvl="1" indent="-342900" defTabSz="190500">
              <a:spcBef>
                <a:spcPts val="336"/>
              </a:spcBef>
              <a:buFont typeface="Arial" panose="020B0604020202020204" pitchFamily="34" charset="0"/>
              <a:buChar char="•"/>
              <a:tabLst>
                <a:tab pos="177800" algn="l"/>
              </a:tabLst>
            </a:pPr>
            <a:r>
              <a:rPr lang="zh-CN" altLang="en-US" dirty="0" smtClean="0">
                <a:latin typeface="Helvetica" pitchFamily="34" charset="0"/>
              </a:rPr>
              <a:t>发表论文最多的三个作者</a:t>
            </a:r>
            <a:endParaRPr lang="en-GB"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pt-BR" altLang="en-US" dirty="0">
                <a:latin typeface="Helvetica" pitchFamily="34" charset="0"/>
              </a:rPr>
              <a:t>Min Zhang, Jiangnan </a:t>
            </a:r>
            <a:r>
              <a:rPr lang="pt-BR" altLang="en-US" dirty="0" smtClean="0">
                <a:latin typeface="Helvetica" pitchFamily="34" charset="0"/>
              </a:rPr>
              <a:t>University </a:t>
            </a:r>
            <a:r>
              <a:rPr lang="zh-CN" altLang="en-US" dirty="0" smtClean="0">
                <a:latin typeface="Helvetica" pitchFamily="34" charset="0"/>
              </a:rPr>
              <a:t>（江南大学：张敏）</a:t>
            </a:r>
            <a:endParaRPr lang="pt-BR"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pt-BR" altLang="en-US" dirty="0">
                <a:latin typeface="Helvetica" pitchFamily="34" charset="0"/>
              </a:rPr>
              <a:t>Yan Zhang, Guangdong Academy of Agricultural </a:t>
            </a:r>
            <a:r>
              <a:rPr lang="pt-BR" altLang="en-US" dirty="0" smtClean="0">
                <a:latin typeface="Helvetica" pitchFamily="34" charset="0"/>
              </a:rPr>
              <a:t>Sciences </a:t>
            </a:r>
            <a:r>
              <a:rPr lang="zh-CN" altLang="en-US" dirty="0" smtClean="0">
                <a:latin typeface="Helvetica" pitchFamily="34" charset="0"/>
              </a:rPr>
              <a:t>（广东农学院：张炎（音）</a:t>
            </a:r>
            <a:endParaRPr lang="pt-BR" altLang="en-US" dirty="0">
              <a:latin typeface="Helvetica" pitchFamily="34" charset="0"/>
            </a:endParaRPr>
          </a:p>
          <a:p>
            <a:pPr marL="1256400" lvl="3" indent="-342900" defTabSz="190500">
              <a:spcBef>
                <a:spcPts val="336"/>
              </a:spcBef>
              <a:buFont typeface="Wingdings" panose="05000000000000000000" pitchFamily="2" charset="2"/>
              <a:buChar char="ü"/>
              <a:tabLst>
                <a:tab pos="177800" algn="l"/>
              </a:tabLst>
            </a:pPr>
            <a:r>
              <a:rPr lang="pt-BR" altLang="en-US" dirty="0">
                <a:latin typeface="Helvetica" pitchFamily="34" charset="0"/>
              </a:rPr>
              <a:t>Wei Wang, Zhongkai University of Agriculture and </a:t>
            </a:r>
            <a:r>
              <a:rPr lang="pt-BR" altLang="en-US" dirty="0" smtClean="0">
                <a:latin typeface="Helvetica" pitchFamily="34" charset="0"/>
              </a:rPr>
              <a:t>Engineering</a:t>
            </a:r>
          </a:p>
          <a:p>
            <a:pPr marL="913500" lvl="3" defTabSz="190500">
              <a:spcBef>
                <a:spcPts val="336"/>
              </a:spcBef>
              <a:tabLst>
                <a:tab pos="177800" algn="l"/>
              </a:tabLst>
            </a:pPr>
            <a:r>
              <a:rPr lang="pt-BR" dirty="0">
                <a:latin typeface="Helvetica" pitchFamily="34" charset="0"/>
              </a:rPr>
              <a:t>	</a:t>
            </a:r>
            <a:r>
              <a:rPr lang="pt-BR" dirty="0" smtClean="0">
                <a:latin typeface="Helvetica" pitchFamily="34" charset="0"/>
              </a:rPr>
              <a:t>							</a:t>
            </a:r>
            <a:r>
              <a:rPr lang="zh-CN" altLang="en-US" dirty="0" smtClean="0">
                <a:latin typeface="Helvetica" pitchFamily="34" charset="0"/>
              </a:rPr>
              <a:t>（仲恺农业工程大学：王伟）</a:t>
            </a:r>
            <a:endParaRPr lang="en-GB" dirty="0" smtClean="0"/>
          </a:p>
          <a:p>
            <a:endParaRPr lang="en-GB" dirty="0"/>
          </a:p>
        </p:txBody>
      </p:sp>
    </p:spTree>
    <p:extLst>
      <p:ext uri="{BB962C8B-B14F-4D97-AF65-F5344CB8AC3E}">
        <p14:creationId xmlns:p14="http://schemas.microsoft.com/office/powerpoint/2010/main" val="3790021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11020</TotalTime>
  <Words>1544</Words>
  <Application>Microsoft Office PowerPoint</Application>
  <PresentationFormat>全屏显示(4:3)</PresentationFormat>
  <Paragraphs>158</Paragraphs>
  <Slides>12</Slides>
  <Notes>12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GungsuhChe</vt:lpstr>
      <vt:lpstr>宋体</vt:lpstr>
      <vt:lpstr>Arial</vt:lpstr>
      <vt:lpstr>Calibri</vt:lpstr>
      <vt:lpstr>Helvetica</vt:lpstr>
      <vt:lpstr>Wingdings</vt:lpstr>
      <vt:lpstr>Office Theme</vt:lpstr>
      <vt:lpstr>The Multidisciplinary Nature of Food Science 食品科学的多学科交叉特性     Eve Zhang 张屹 Business Development Consultant, Greater China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Nicoll Deans 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Scott Deans</dc:creator>
  <cp:lastModifiedBy>thinkpad</cp:lastModifiedBy>
  <cp:revision>866</cp:revision>
  <cp:lastPrinted>2015-10-27T10:00:54Z</cp:lastPrinted>
  <dcterms:created xsi:type="dcterms:W3CDTF">2011-12-02T08:32:10Z</dcterms:created>
  <dcterms:modified xsi:type="dcterms:W3CDTF">2015-11-17T20:13:48Z</dcterms:modified>
</cp:coreProperties>
</file>